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93" r:id="rId2"/>
    <p:sldId id="256" r:id="rId3"/>
    <p:sldId id="333" r:id="rId4"/>
    <p:sldId id="378" r:id="rId5"/>
    <p:sldId id="339" r:id="rId6"/>
    <p:sldId id="404" r:id="rId7"/>
    <p:sldId id="340" r:id="rId8"/>
    <p:sldId id="405" r:id="rId9"/>
    <p:sldId id="406" r:id="rId10"/>
    <p:sldId id="341" r:id="rId11"/>
    <p:sldId id="407" r:id="rId12"/>
    <p:sldId id="408" r:id="rId13"/>
    <p:sldId id="409" r:id="rId14"/>
    <p:sldId id="410" r:id="rId15"/>
    <p:sldId id="411" r:id="rId16"/>
    <p:sldId id="413" r:id="rId17"/>
    <p:sldId id="292" r:id="rId18"/>
    <p:sldId id="412" r:id="rId19"/>
    <p:sldId id="316" r:id="rId20"/>
    <p:sldId id="414" r:id="rId21"/>
    <p:sldId id="379" r:id="rId22"/>
    <p:sldId id="284" r:id="rId23"/>
    <p:sldId id="309" r:id="rId24"/>
    <p:sldId id="310" r:id="rId25"/>
    <p:sldId id="342" r:id="rId26"/>
    <p:sldId id="381" r:id="rId27"/>
    <p:sldId id="382" r:id="rId28"/>
    <p:sldId id="383" r:id="rId29"/>
    <p:sldId id="384" r:id="rId30"/>
    <p:sldId id="386" r:id="rId31"/>
    <p:sldId id="385" r:id="rId32"/>
    <p:sldId id="387" r:id="rId33"/>
    <p:sldId id="388" r:id="rId34"/>
    <p:sldId id="389" r:id="rId35"/>
    <p:sldId id="390" r:id="rId36"/>
    <p:sldId id="391" r:id="rId37"/>
    <p:sldId id="392" r:id="rId38"/>
    <p:sldId id="393" r:id="rId39"/>
    <p:sldId id="394" r:id="rId40"/>
    <p:sldId id="395" r:id="rId41"/>
    <p:sldId id="396" r:id="rId42"/>
    <p:sldId id="397" r:id="rId43"/>
    <p:sldId id="398" r:id="rId44"/>
    <p:sldId id="399" r:id="rId45"/>
    <p:sldId id="400" r:id="rId46"/>
    <p:sldId id="401" r:id="rId47"/>
    <p:sldId id="402" r:id="rId48"/>
    <p:sldId id="403" r:id="rId49"/>
    <p:sldId id="380" r:id="rId50"/>
    <p:sldId id="285" r:id="rId51"/>
    <p:sldId id="294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3" autoAdjust="0"/>
    <p:restoredTop sz="94660"/>
  </p:normalViewPr>
  <p:slideViewPr>
    <p:cSldViewPr>
      <p:cViewPr varScale="1">
        <p:scale>
          <a:sx n="83" d="100"/>
          <a:sy n="83" d="100"/>
        </p:scale>
        <p:origin x="1771" y="7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11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италий Попов" userId="6733cbaf1d676a63" providerId="LiveId" clId="{76EA76A2-CCC5-4D3C-800B-E3E0ED44C39D}"/>
    <pc:docChg chg="undo custSel addSld modSld">
      <pc:chgData name="Виталий Попов" userId="6733cbaf1d676a63" providerId="LiveId" clId="{76EA76A2-CCC5-4D3C-800B-E3E0ED44C39D}" dt="2021-10-15T06:24:13.692" v="150" actId="20577"/>
      <pc:docMkLst>
        <pc:docMk/>
      </pc:docMkLst>
      <pc:sldChg chg="modSp mod">
        <pc:chgData name="Виталий Попов" userId="6733cbaf1d676a63" providerId="LiveId" clId="{76EA76A2-CCC5-4D3C-800B-E3E0ED44C39D}" dt="2021-10-14T19:48:45.306" v="128" actId="20577"/>
        <pc:sldMkLst>
          <pc:docMk/>
          <pc:sldMk cId="0" sldId="256"/>
        </pc:sldMkLst>
        <pc:spChg chg="mod">
          <ac:chgData name="Виталий Попов" userId="6733cbaf1d676a63" providerId="LiveId" clId="{76EA76A2-CCC5-4D3C-800B-E3E0ED44C39D}" dt="2021-10-14T19:48:45.306" v="128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Виталий Попов" userId="6733cbaf1d676a63" providerId="LiveId" clId="{76EA76A2-CCC5-4D3C-800B-E3E0ED44C39D}" dt="2021-10-15T06:24:13.692" v="150" actId="20577"/>
        <pc:sldMkLst>
          <pc:docMk/>
          <pc:sldMk cId="0" sldId="257"/>
        </pc:sldMkLst>
        <pc:spChg chg="mod">
          <ac:chgData name="Виталий Попов" userId="6733cbaf1d676a63" providerId="LiveId" clId="{76EA76A2-CCC5-4D3C-800B-E3E0ED44C39D}" dt="2021-10-15T06:24:13.692" v="150" actId="20577"/>
          <ac:spMkLst>
            <pc:docMk/>
            <pc:sldMk cId="0" sldId="257"/>
            <ac:spMk id="3" creationId="{00000000-0000-0000-0000-000000000000}"/>
          </ac:spMkLst>
        </pc:spChg>
      </pc:sldChg>
      <pc:sldChg chg="modSp new mod">
        <pc:chgData name="Виталий Попов" userId="6733cbaf1d676a63" providerId="LiveId" clId="{76EA76A2-CCC5-4D3C-800B-E3E0ED44C39D}" dt="2021-10-14T19:24:03.948" v="122" actId="113"/>
        <pc:sldMkLst>
          <pc:docMk/>
          <pc:sldMk cId="2444254896" sldId="292"/>
        </pc:sldMkLst>
        <pc:spChg chg="mod">
          <ac:chgData name="Виталий Попов" userId="6733cbaf1d676a63" providerId="LiveId" clId="{76EA76A2-CCC5-4D3C-800B-E3E0ED44C39D}" dt="2021-10-14T19:24:03.948" v="122" actId="113"/>
          <ac:spMkLst>
            <pc:docMk/>
            <pc:sldMk cId="2444254896" sldId="292"/>
            <ac:spMk id="2" creationId="{95190A6B-CD3C-4123-A426-5D12AF4C1A1F}"/>
          </ac:spMkLst>
        </pc:spChg>
        <pc:spChg chg="mod">
          <ac:chgData name="Виталий Попов" userId="6733cbaf1d676a63" providerId="LiveId" clId="{76EA76A2-CCC5-4D3C-800B-E3E0ED44C39D}" dt="2021-10-14T19:23:49.611" v="121" actId="27636"/>
          <ac:spMkLst>
            <pc:docMk/>
            <pc:sldMk cId="2444254896" sldId="292"/>
            <ac:spMk id="3" creationId="{C9072571-6861-4AAB-B24C-968F36048AE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ECD00-6904-4A8F-AA94-2EEECA596302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67C397-85EF-47EA-894F-BCE248FE3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31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38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sz="2700" b="1" dirty="0"/>
              <a:t>Временной регламент поединка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251520" y="1052736"/>
          <a:ext cx="8640960" cy="5572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23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4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Возрастная категория</a:t>
                      </a:r>
                      <a:endParaRPr lang="ru-RU" sz="10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Отборочные круги</a:t>
                      </a:r>
                      <a:endParaRPr lang="ru-RU" sz="10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Основные круги</a:t>
                      </a:r>
                      <a:endParaRPr lang="ru-RU" sz="10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6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мальчики и девочки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 smtClean="0">
                          <a:latin typeface="Times New Roman"/>
                          <a:ea typeface="MS Mincho"/>
                        </a:rPr>
                        <a:t>10 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взвешивание (не менее 1 кг) 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взвешивание (не менее 1 кг)+ 1 мин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6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мальчики и девочки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 smtClean="0">
                          <a:latin typeface="Times New Roman"/>
                          <a:ea typeface="MS Mincho"/>
                        </a:rPr>
                        <a:t>11 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взвешивание (не менее 1 кг) 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взвешивание (не менее 1 кг)+ 1 мин</a:t>
                      </a:r>
                    </a:p>
                  </a:txBody>
                  <a:tcPr marL="68580" marR="68580" marT="0" marB="0" anchor="ctr"/>
                </a:tc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юноши и девушки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12-13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 + 1 мин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юноши и девушки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14-15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 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юниоры и юниорки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16-17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кг)+ 2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кг)+ 2 мин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9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мужчины и женщины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18 лет и старше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(кроме абсолютной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весовой категории)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2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кг)+ 2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3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+ </a:t>
                      </a:r>
                      <a:r>
                        <a:rPr lang="ru-RU" sz="1200" dirty="0" err="1">
                          <a:latin typeface="Times New Roman"/>
                          <a:ea typeface="MS Mincho"/>
                        </a:rPr>
                        <a:t>тамэсивари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 + 2 мин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29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мужчины и женщины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18 лет и старше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(абсолютная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весовая категория)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3 мин + 2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10 кг)+ 2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3 мин + 2 мин + 2 мин + взвешивание (не менее 10 кг)+ </a:t>
                      </a:r>
                      <a:r>
                        <a:rPr lang="ru-RU" sz="1200" dirty="0" err="1">
                          <a:latin typeface="Times New Roman"/>
                          <a:ea typeface="MS Mincho"/>
                        </a:rPr>
                        <a:t>тамэсивари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 + 2 мин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ветераны 35-39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+ 1,5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ветераны 40-44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+ 1,5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72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ветераны 45 лет и старше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1,5 мин + 1,5 мин +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  <a:tab pos="800100" algn="l"/>
                        </a:tabLs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взвешивание (не менее 2,5 кг)+ 1 мин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Максимальное время, отведенное участнику для выхода на татами после приглашения судьей-информатором на соревновательную площадку, не должно превышать 1 минуту.</a:t>
            </a:r>
          </a:p>
          <a:p>
            <a:r>
              <a:rPr lang="ru-RU" dirty="0"/>
              <a:t>Максимальное время каждой медицинской остановки или технической остановки по решению Рефери или Главного судьи, устанавливается в размере 5 минут. При превышении этого времени поединок переносится или принимается решение о снятии участника.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84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Оценка «</a:t>
            </a:r>
            <a:r>
              <a:rPr lang="ru-RU" b="1" dirty="0" err="1"/>
              <a:t>Вадза-ари</a:t>
            </a:r>
            <a:r>
              <a:rPr lang="ru-RU" b="1" dirty="0"/>
              <a:t>» («прием проведен») присуждается: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за </a:t>
            </a:r>
            <a:r>
              <a:rPr lang="ru-RU" dirty="0"/>
              <a:t>разрешенное техническое действие, в результате которого соперник оказался в нокдауне или временно утратил способность продолжить поединок, но восстановил способность продолжить поединок и принял боевую стойку до истечения 3 секунд (Рефери и Боковые судьи обязаны начать собственный отсчет времени сразу же после проведения технического действия). Если удар, приведший к нокдауну, был нанесен сразу же вслед за нарушением правил, допущенным участником, нанесшим этот удар, то удар не оценивается, а нарушение оценивается;</a:t>
            </a:r>
          </a:p>
          <a:p>
            <a:pPr lvl="0"/>
            <a:r>
              <a:rPr lang="ru-RU" dirty="0"/>
              <a:t>за разрешенную эффективную технику следствием которой явилось временное нарушение функций соперника, с явным уходом участника от продолжения поединка и выраженной реакцией на болевые ощущения вследствие применения технических действий соперника;</a:t>
            </a:r>
          </a:p>
          <a:p>
            <a:pPr lvl="0"/>
            <a:r>
              <a:rPr lang="ru-RU" dirty="0"/>
              <a:t> в случае если боец в четвёртый раз, не отвечая на удары, выходит за    пределы татами, его сопернику следует дать оценку «</a:t>
            </a:r>
            <a:r>
              <a:rPr lang="ru-RU" dirty="0" err="1"/>
              <a:t>Вадза-ари</a:t>
            </a:r>
            <a:r>
              <a:rPr lang="ru-RU" dirty="0"/>
              <a:t>»;</a:t>
            </a:r>
          </a:p>
          <a:p>
            <a:pPr lvl="0"/>
            <a:r>
              <a:rPr lang="ru-RU" dirty="0"/>
              <a:t>в случае, когда один из соперников выдает пропущенный удар за запрещенную технику (симуляция).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19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Autofit/>
          </a:bodyPr>
          <a:lstStyle/>
          <a:p>
            <a:r>
              <a:rPr lang="ru-RU" sz="3600" b="1" dirty="0"/>
              <a:t>Дополнительно для участников 10-15 лет, </a:t>
            </a:r>
            <a:r>
              <a:rPr lang="ru-RU" sz="3600" b="1" dirty="0" smtClean="0"/>
              <a:t>оценка </a:t>
            </a:r>
            <a:r>
              <a:rPr lang="ru-RU" sz="3600" b="1" dirty="0"/>
              <a:t>«</a:t>
            </a:r>
            <a:r>
              <a:rPr lang="ru-RU" sz="3600" b="1" dirty="0" err="1"/>
              <a:t>Вадза-ари</a:t>
            </a:r>
            <a:r>
              <a:rPr lang="ru-RU" sz="3600" b="1" dirty="0"/>
              <a:t>» присуждается: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за </a:t>
            </a:r>
            <a:r>
              <a:rPr lang="ru-RU" dirty="0"/>
              <a:t>любой точный и технически правильно выполненный разрешенный удар ногой в голову, даже не приведший к нокдауну;</a:t>
            </a:r>
          </a:p>
          <a:p>
            <a:pPr lvl="0"/>
            <a:r>
              <a:rPr lang="ru-RU" dirty="0"/>
              <a:t> за точный разрешенный удар ногой в корпус и ноги противника, в результате которого противник упал и оказался в положении, из которого он не может оказывать сопротивление, реагировать («</a:t>
            </a:r>
            <a:r>
              <a:rPr lang="ru-RU" dirty="0" err="1"/>
              <a:t>щини</a:t>
            </a:r>
            <a:r>
              <a:rPr lang="ru-RU" dirty="0"/>
              <a:t> тай»).</a:t>
            </a:r>
          </a:p>
          <a:p>
            <a:r>
              <a:rPr lang="ru-RU" dirty="0"/>
              <a:t>Оценка «</a:t>
            </a:r>
            <a:r>
              <a:rPr lang="ru-RU" dirty="0" err="1"/>
              <a:t>Вадза-ари</a:t>
            </a:r>
            <a:r>
              <a:rPr lang="ru-RU" dirty="0"/>
              <a:t>» может быть присуждена участнику не более двух раз за поединок. Получение участником второй оценки «</a:t>
            </a:r>
            <a:r>
              <a:rPr lang="ru-RU" dirty="0" err="1"/>
              <a:t>Вадза-ари</a:t>
            </a:r>
            <a:r>
              <a:rPr lang="ru-RU" dirty="0"/>
              <a:t>» приводит к остановке поединка и досрочному присуждению победы этому участнику («</a:t>
            </a:r>
            <a:r>
              <a:rPr lang="ru-RU" dirty="0" err="1"/>
              <a:t>авасатэ</a:t>
            </a:r>
            <a:r>
              <a:rPr lang="ru-RU" dirty="0"/>
              <a:t> </a:t>
            </a:r>
            <a:r>
              <a:rPr lang="ru-RU" dirty="0" err="1"/>
              <a:t>Иппон</a:t>
            </a:r>
            <a:r>
              <a:rPr lang="ru-RU" dirty="0"/>
              <a:t>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881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Оценка «</a:t>
            </a:r>
            <a:r>
              <a:rPr lang="ru-RU" b="1" dirty="0" err="1"/>
              <a:t>Иппон</a:t>
            </a:r>
            <a:r>
              <a:rPr lang="ru-RU" b="1" dirty="0"/>
              <a:t>» («чистая победа») присуждается: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за </a:t>
            </a:r>
            <a:r>
              <a:rPr lang="ru-RU" dirty="0"/>
              <a:t>разрешенное техническое действие, в результате которого противник утратил способность продолжить поединок не менее чем на 3 секунды (Рефери и Боковые судьи обязаны начать собственный отсчет времени сразу же после проведения технического действия). Если удар, приведший к нокауту, был нанесен сразу же вслед за нарушением правил, допущенным участником, нанесшим этот удар, то удар не оценивается, а нарушение оценивается;</a:t>
            </a:r>
          </a:p>
          <a:p>
            <a:pPr lvl="0"/>
            <a:r>
              <a:rPr lang="ru-RU" dirty="0"/>
              <a:t>участнику, если его соперник или секундант соперника обратился к Рефери с отказом продолжать поединок по любой причине;</a:t>
            </a:r>
          </a:p>
          <a:p>
            <a:pPr lvl="0"/>
            <a:r>
              <a:rPr lang="ru-RU" dirty="0"/>
              <a:t>если до окончания поединка участник получает две оценки «</a:t>
            </a:r>
            <a:r>
              <a:rPr lang="ru-RU" dirty="0" err="1"/>
              <a:t>Вадза-ари</a:t>
            </a:r>
            <a:r>
              <a:rPr lang="ru-RU" dirty="0"/>
              <a:t>» («прием проведен»);</a:t>
            </a:r>
          </a:p>
          <a:p>
            <a:r>
              <a:rPr lang="ru-RU" dirty="0"/>
              <a:t>Участник, который проиграл по оценке «</a:t>
            </a:r>
            <a:r>
              <a:rPr lang="ru-RU" dirty="0" err="1"/>
              <a:t>Иппон</a:t>
            </a:r>
            <a:r>
              <a:rPr lang="ru-RU" dirty="0"/>
              <a:t>» может продолжить соревнования (например, участвовать в поединке за 3 место или в утешительных поединках) только с разрешения Главного врача соревнований.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31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ru-RU" sz="4000" b="1" dirty="0">
                <a:latin typeface="+mj-lt"/>
              </a:rPr>
              <a:t>Оценка запрещенных действий</a:t>
            </a:r>
            <a:br>
              <a:rPr lang="ru-RU" sz="4000" b="1" dirty="0">
                <a:latin typeface="+mj-lt"/>
              </a:rPr>
            </a:br>
            <a:endParaRPr lang="ru-RU" sz="4000" b="1" dirty="0">
              <a:latin typeface="+mj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«</a:t>
            </a:r>
            <a:r>
              <a:rPr lang="ru-RU" dirty="0" err="1" smtClean="0"/>
              <a:t>Кэйкоку</a:t>
            </a:r>
            <a:r>
              <a:rPr lang="ru-RU" dirty="0" smtClean="0"/>
              <a:t>» объявляется </a:t>
            </a:r>
            <a:r>
              <a:rPr lang="ru-RU" dirty="0"/>
              <a:t>участнику за первый случай незначительного нарушения Правил, кроме любого попадания рукой в голову, за которое назначается сразу официальное замечание «чуй». </a:t>
            </a:r>
            <a:r>
              <a:rPr lang="ru-RU" dirty="0" smtClean="0"/>
              <a:t>;</a:t>
            </a:r>
            <a:endParaRPr lang="ru-RU" dirty="0"/>
          </a:p>
          <a:p>
            <a:pPr lvl="0"/>
            <a:r>
              <a:rPr lang="ru-RU" dirty="0"/>
              <a:t>первое серьезное нарушение Правил наказывается официальным замечанием «чуй»;</a:t>
            </a:r>
          </a:p>
          <a:p>
            <a:pPr lvl="0"/>
            <a:r>
              <a:rPr lang="ru-RU" dirty="0"/>
              <a:t>второе нарушение Правил наказывается первым штрафным очком «</a:t>
            </a:r>
            <a:r>
              <a:rPr lang="ru-RU" dirty="0" err="1"/>
              <a:t>гэнтэн</a:t>
            </a:r>
            <a:r>
              <a:rPr lang="ru-RU" dirty="0"/>
              <a:t> </a:t>
            </a:r>
            <a:r>
              <a:rPr lang="ru-RU" dirty="0" err="1"/>
              <a:t>ити</a:t>
            </a:r>
            <a:r>
              <a:rPr lang="ru-RU" dirty="0"/>
              <a:t>»;</a:t>
            </a:r>
          </a:p>
          <a:p>
            <a:pPr lvl="0"/>
            <a:r>
              <a:rPr lang="ru-RU" dirty="0"/>
              <a:t>третье нарушение Правил наказывается вторым штрафным очком «</a:t>
            </a:r>
            <a:r>
              <a:rPr lang="ru-RU" dirty="0" err="1"/>
              <a:t>гэнтэн</a:t>
            </a:r>
            <a:r>
              <a:rPr lang="ru-RU" dirty="0"/>
              <a:t> ни»;</a:t>
            </a:r>
          </a:p>
          <a:p>
            <a:pPr lvl="0"/>
            <a:r>
              <a:rPr lang="ru-RU" dirty="0"/>
              <a:t>четвёртое нарушение Правил наказывается третьим штрафным очком «</a:t>
            </a:r>
            <a:r>
              <a:rPr lang="ru-RU" dirty="0" err="1"/>
              <a:t>гэнтэн</a:t>
            </a:r>
            <a:r>
              <a:rPr lang="ru-RU" dirty="0"/>
              <a:t> сан», а также дисквалификацией участника «</a:t>
            </a:r>
            <a:r>
              <a:rPr lang="ru-RU" dirty="0" err="1"/>
              <a:t>сиккаку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/>
              <a:t>п</a:t>
            </a:r>
            <a:r>
              <a:rPr lang="ru-RU" dirty="0" smtClean="0"/>
              <a:t>ри </a:t>
            </a:r>
            <a:r>
              <a:rPr lang="ru-RU" dirty="0"/>
              <a:t>особенно опасных, намеренных и злостных нарушениях участник может быть наказан штрафным очком «</a:t>
            </a:r>
            <a:r>
              <a:rPr lang="ru-RU" dirty="0" err="1"/>
              <a:t>гэнтэн</a:t>
            </a:r>
            <a:r>
              <a:rPr lang="ru-RU" dirty="0"/>
              <a:t> </a:t>
            </a:r>
            <a:r>
              <a:rPr lang="ru-RU" dirty="0" err="1"/>
              <a:t>ити</a:t>
            </a:r>
            <a:r>
              <a:rPr lang="ru-RU" dirty="0"/>
              <a:t>» сразу, без предъявления «</a:t>
            </a:r>
            <a:r>
              <a:rPr lang="ru-RU" dirty="0" err="1"/>
              <a:t>кэйкоку</a:t>
            </a:r>
            <a:r>
              <a:rPr lang="ru-RU" dirty="0"/>
              <a:t>» или «чуй» при согласовании со </a:t>
            </a:r>
            <a:r>
              <a:rPr lang="ru-RU" dirty="0" smtClean="0"/>
              <a:t>Руководителем татами.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57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ru-RU" sz="4000" b="1" dirty="0">
                <a:latin typeface="+mj-lt"/>
              </a:rPr>
              <a:t>Дисквалификация («</a:t>
            </a:r>
            <a:r>
              <a:rPr lang="ru-RU" sz="4000" b="1" dirty="0" err="1">
                <a:latin typeface="+mj-lt"/>
              </a:rPr>
              <a:t>сиккаку</a:t>
            </a:r>
            <a:r>
              <a:rPr lang="ru-RU" sz="4000" b="1" dirty="0">
                <a:latin typeface="+mj-lt"/>
              </a:rPr>
              <a:t>»)</a:t>
            </a:r>
            <a:br>
              <a:rPr lang="ru-RU" sz="4000" b="1" dirty="0">
                <a:latin typeface="+mj-lt"/>
              </a:rPr>
            </a:br>
            <a:endParaRPr lang="ru-RU" sz="4000" b="1" dirty="0">
              <a:latin typeface="+mj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/>
              <a:t>получение трех штрафных баллов («</a:t>
            </a:r>
            <a:r>
              <a:rPr lang="ru-RU" dirty="0" err="1"/>
              <a:t>гэнтэн</a:t>
            </a:r>
            <a:r>
              <a:rPr lang="ru-RU" dirty="0"/>
              <a:t> сан») в течение одного раунда;</a:t>
            </a:r>
          </a:p>
          <a:p>
            <a:pPr lvl="0"/>
            <a:r>
              <a:rPr lang="ru-RU" dirty="0"/>
              <a:t>преднамеренная атака руками в голову, шею или в пах, повлекшая за собой неспособность соперника продолжать поединок;</a:t>
            </a:r>
          </a:p>
          <a:p>
            <a:pPr lvl="0"/>
            <a:r>
              <a:rPr lang="ru-RU" dirty="0"/>
              <a:t>неявка на татами или опоздание на татами на время, превышающее установленное временным регламентом;</a:t>
            </a:r>
          </a:p>
          <a:p>
            <a:pPr lvl="0"/>
            <a:r>
              <a:rPr lang="ru-RU" dirty="0"/>
              <a:t>преднамеренные некорректные или дискредитирующие соревнования поступки участника;</a:t>
            </a:r>
          </a:p>
          <a:p>
            <a:pPr lvl="0"/>
            <a:r>
              <a:rPr lang="ru-RU" dirty="0"/>
              <a:t>отказ участника подчиняться командам Рефери или Главного судьи;</a:t>
            </a:r>
          </a:p>
          <a:p>
            <a:pPr lvl="0"/>
            <a:r>
              <a:rPr lang="ru-RU" dirty="0"/>
              <a:t>при обнаружении использования допинга;</a:t>
            </a:r>
          </a:p>
          <a:p>
            <a:pPr lvl="0"/>
            <a:r>
              <a:rPr lang="ru-RU" dirty="0"/>
              <a:t>неучастие в тесте </a:t>
            </a:r>
            <a:r>
              <a:rPr lang="ru-RU" dirty="0" err="1"/>
              <a:t>тамэсивари</a:t>
            </a:r>
            <a:r>
              <a:rPr lang="ru-RU" dirty="0"/>
              <a:t>, если он предусмотрен Положением/Регламентом.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Условия, которые могут привести к дисквалификации участника:</a:t>
            </a:r>
          </a:p>
          <a:p>
            <a:pPr lvl="0"/>
            <a:r>
              <a:rPr lang="ru-RU" dirty="0"/>
              <a:t>некорректное поведение тренера-секунданта, не подчиняющегося указаниям Рефери или Главного судьи;</a:t>
            </a:r>
          </a:p>
          <a:p>
            <a:pPr lvl="0"/>
            <a:r>
              <a:rPr lang="ru-RU" dirty="0"/>
              <a:t>подмена участников в ходе соревнований (в этом случае может быть дисквалифицирована вся команда).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02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190A6B-CD3C-4123-A426-5D12AF4C1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Критерии определения победителя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072571-6861-4AAB-B24C-968F36048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ru-RU" sz="2000" u="sng" dirty="0">
                <a:effectLst/>
                <a:latin typeface="Calibri" panose="020F0502020204030204" pitchFamily="34" charset="0"/>
                <a:ea typeface="MS Mincho" panose="020B0400000000000000" pitchFamily="49" charset="-128"/>
                <a:cs typeface="Calibri" panose="020F0502020204030204" pitchFamily="34" charset="0"/>
              </a:rPr>
              <a:t>наличие оценок «</a:t>
            </a:r>
            <a:r>
              <a:rPr lang="ru-RU" sz="2000" u="sng" dirty="0" err="1">
                <a:effectLst/>
                <a:latin typeface="Calibri" panose="020F0502020204030204" pitchFamily="34" charset="0"/>
                <a:ea typeface="MS Mincho" panose="020B0400000000000000" pitchFamily="49" charset="-128"/>
                <a:cs typeface="Calibri" panose="020F0502020204030204" pitchFamily="34" charset="0"/>
              </a:rPr>
              <a:t>вадза-ари</a:t>
            </a:r>
            <a:r>
              <a:rPr lang="ru-RU" sz="2000" u="sng" dirty="0">
                <a:effectLst/>
                <a:latin typeface="Calibri" panose="020F0502020204030204" pitchFamily="34" charset="0"/>
                <a:ea typeface="MS Mincho" panose="020B0400000000000000" pitchFamily="49" charset="-128"/>
                <a:cs typeface="Calibri" panose="020F0502020204030204" pitchFamily="34" charset="0"/>
              </a:rPr>
              <a:t>» и количество вынесенных замечаний за нарушения правил у каждого из участников</a:t>
            </a:r>
            <a:r>
              <a:rPr lang="ru-RU" sz="2000" dirty="0">
                <a:effectLst/>
                <a:latin typeface="Calibri" panose="020F0502020204030204" pitchFamily="34" charset="0"/>
                <a:ea typeface="MS Mincho" panose="020B0400000000000000" pitchFamily="49" charset="-128"/>
                <a:cs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ru-RU" sz="2000" dirty="0">
                <a:effectLst/>
                <a:latin typeface="Calibri" panose="020F0502020204030204" pitchFamily="34" charset="0"/>
                <a:ea typeface="MS Mincho" panose="020B0400000000000000" pitchFamily="49" charset="-128"/>
                <a:cs typeface="Calibri" panose="020F0502020204030204" pitchFamily="34" charset="0"/>
              </a:rPr>
              <a:t> </a:t>
            </a:r>
            <a:r>
              <a:rPr lang="ru-RU" sz="2000" u="sng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причиненный ущерб</a:t>
            </a:r>
            <a:r>
              <a:rPr lang="ru-RU" sz="20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ru-RU" sz="2000" u="sng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превосходство в тактике и технике</a:t>
            </a:r>
            <a:r>
              <a:rPr lang="ru-RU" sz="20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.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ru-RU" sz="2000" u="sng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активность в атаке и разнообразие в применении ударов руками и ногами;</a:t>
            </a:r>
            <a:endParaRPr lang="ru-RU" sz="20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  <a:tabLst>
                <a:tab pos="685800" algn="l"/>
              </a:tabLst>
            </a:pPr>
            <a:r>
              <a:rPr lang="ru-RU" sz="2000" u="sng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настрой и боевой дух.</a:t>
            </a:r>
            <a:endParaRPr lang="ru-RU" sz="20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indent="449580" algn="just">
              <a:lnSpc>
                <a:spcPct val="115000"/>
              </a:lnSpc>
            </a:pPr>
            <a:r>
              <a:rPr lang="ru-RU" sz="20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Решение о присуждении победы считается действительным, если оно основано на решениях как минимум трех членов судейской бригады. При этом каждый судья, включая Рефери, имеет один голос.</a:t>
            </a:r>
          </a:p>
          <a:p>
            <a:pPr indent="450215" algn="just">
              <a:lnSpc>
                <a:spcPct val="115000"/>
              </a:lnSpc>
              <a:tabLst>
                <a:tab pos="450215" algn="l"/>
              </a:tabLst>
            </a:pPr>
            <a:r>
              <a:rPr lang="ru-RU" sz="20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В случае, если судьи считают, что эти критерии не выполнены ни одним из участников, по результатам данного раунда объявляется ничья («</a:t>
            </a:r>
            <a:r>
              <a:rPr lang="ru-RU" sz="20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хикивакэ</a:t>
            </a:r>
            <a:r>
              <a:rPr lang="ru-RU" sz="20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»).</a:t>
            </a:r>
          </a:p>
          <a:p>
            <a:pPr algn="just">
              <a:lnSpc>
                <a:spcPct val="115000"/>
              </a:lnSpc>
            </a:pPr>
            <a:endParaRPr lang="ru-RU" sz="2000" dirty="0">
              <a:effectLst/>
              <a:latin typeface="Calibri" panose="020F0502020204030204" pitchFamily="34" charset="0"/>
              <a:ea typeface="MS Mincho" panose="020B0400000000000000" pitchFamily="49" charset="-128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25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pPr lvl="2" algn="ctr"/>
            <a:r>
              <a:rPr lang="ru-RU" sz="4000" b="1" dirty="0">
                <a:latin typeface="+mj-lt"/>
              </a:rPr>
              <a:t>Определение победителя по решению судей</a:t>
            </a:r>
            <a:r>
              <a:rPr lang="ru-RU" sz="4000" dirty="0">
                <a:latin typeface="+mj-lt"/>
              </a:rPr>
              <a:t/>
            </a:r>
            <a:br>
              <a:rPr lang="ru-RU" sz="4000" dirty="0">
                <a:latin typeface="+mj-lt"/>
              </a:rPr>
            </a:br>
            <a:r>
              <a:rPr lang="ru-RU" sz="4000" dirty="0">
                <a:latin typeface="+mj-lt"/>
              </a:rPr>
              <a:t> </a:t>
            </a:r>
            <a:br>
              <a:rPr lang="ru-RU" sz="4000" dirty="0">
                <a:latin typeface="+mj-lt"/>
              </a:rPr>
            </a:br>
            <a:endParaRPr lang="ru-RU" sz="4000" dirty="0">
              <a:latin typeface="+mj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539394"/>
          <a:ext cx="8229600" cy="4397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3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Оценки и замечания, полученные участником 1</a:t>
                      </a:r>
                      <a:endParaRPr lang="ru-RU" sz="1000" dirty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Оценки и замечания, полученные участником 2</a:t>
                      </a:r>
                      <a:endParaRPr lang="ru-RU" sz="100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Решение судейской бригады</a:t>
                      </a:r>
                      <a:endParaRPr lang="ru-RU" sz="1000" dirty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вадза-ари</a:t>
                      </a:r>
                      <a:endParaRPr lang="ru-RU" sz="1200" dirty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победа участника 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вадза-ари</a:t>
                      </a:r>
                      <a:endParaRPr lang="ru-RU" sz="1200" dirty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вадза-ари + чуй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решение принимается на основе дополнительных критериев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вадза-ари</a:t>
                      </a:r>
                      <a:endParaRPr lang="ru-RU" sz="1200" dirty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вадза-ари</a:t>
                      </a: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 + </a:t>
                      </a: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гантэн</a:t>
                      </a: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ити</a:t>
                      </a:r>
                      <a:endParaRPr lang="ru-RU" sz="1200" dirty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победа участника 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вадза-ари + чуй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победа участника 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вадза-ари + гантэн ити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победа участника 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вадза-ари</a:t>
                      </a: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 + </a:t>
                      </a: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гантэн</a:t>
                      </a: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 ни = 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решение принимается на основе дополнительных критериев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чуй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решение принимается на основе дополнительных критериев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гэнтэн</a:t>
                      </a: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ити</a:t>
                      </a:r>
                      <a:endParaRPr lang="ru-RU" sz="1200" dirty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победа участника 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0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чуй</a:t>
                      </a:r>
                      <a:endParaRPr lang="ru-RU" sz="1200" dirty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гэнтэн</a:t>
                      </a:r>
                      <a:r>
                        <a:rPr lang="ru-RU" sz="1200" dirty="0" smtClean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ити</a:t>
                      </a:r>
                      <a:endParaRPr lang="ru-RU" sz="1200" dirty="0" smtClean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решение принимается на основе дополнительных критериев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457200" y="5937042"/>
          <a:ext cx="8229600" cy="555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5558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гэнтэн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ити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" pitchFamily="34" charset="0"/>
                        <a:ea typeface="MS Mincho"/>
                        <a:cs typeface="Arial" pitchFamily="34" charset="0"/>
                      </a:endParaRPr>
                    </a:p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гэнтэн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MS Mincho"/>
                          <a:cs typeface="Arial" pitchFamily="34" charset="0"/>
                        </a:rPr>
                        <a:t> ни</a:t>
                      </a: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решение принимается на основе дополнительных критериев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46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СУДЬЕ ВАЖНО ПОМНИТЬ !!!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От качества работы судей, их внешнего вида и соблюдения норм этикета зависят:</a:t>
            </a:r>
          </a:p>
          <a:p>
            <a:r>
              <a:rPr lang="ru-RU" dirty="0" smtClean="0"/>
              <a:t>картинка  боя;</a:t>
            </a:r>
          </a:p>
          <a:p>
            <a:r>
              <a:rPr lang="ru-RU" dirty="0" smtClean="0"/>
              <a:t> наличие травм на турнире;</a:t>
            </a:r>
          </a:p>
          <a:p>
            <a:r>
              <a:rPr lang="ru-RU" dirty="0" smtClean="0"/>
              <a:t>общее впечатление о турнире и об организации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382480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1"/>
            <a:ext cx="7990656" cy="1008112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Правила вида спорта </a:t>
            </a:r>
            <a:r>
              <a:rPr lang="ru-RU" b="1" dirty="0" err="1" smtClean="0">
                <a:solidFill>
                  <a:schemeClr val="tx2"/>
                </a:solidFill>
              </a:rPr>
              <a:t>Киокушин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7624" y="5517232"/>
            <a:ext cx="6368752" cy="1719529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2"/>
                </a:solidFill>
              </a:rPr>
              <a:t>28 июня – 02 июля 2023, г. Чехов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25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Соревнования по </a:t>
            </a:r>
            <a:r>
              <a:rPr lang="ru-RU" b="1" dirty="0" smtClean="0"/>
              <a:t>ката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278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Критерии определения победителя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ru-RU" dirty="0"/>
              <a:t>контроль скорости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dirty="0"/>
              <a:t>контроль силы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dirty="0"/>
              <a:t>контроль </a:t>
            </a:r>
            <a:r>
              <a:rPr lang="ru-RU" dirty="0" smtClean="0"/>
              <a:t>дыхания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dirty="0" smtClean="0"/>
              <a:t>правильность выполнение базовой техники и контроль пределов </a:t>
            </a:r>
            <a:r>
              <a:rPr lang="ru-RU" dirty="0"/>
              <a:t>соревновательной площадки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dirty="0"/>
              <a:t>контроль баланса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dirty="0"/>
              <a:t>боевой дух</a:t>
            </a:r>
          </a:p>
          <a:p>
            <a:r>
              <a:rPr lang="ru-RU" sz="2800" dirty="0"/>
              <a:t>синхронность (только в «ката-группа</a:t>
            </a:r>
            <a:r>
              <a:rPr lang="ru-RU" sz="2800" dirty="0" smtClean="0"/>
              <a:t>»)</a:t>
            </a:r>
            <a:endParaRPr lang="ru-RU" sz="2800" dirty="0"/>
          </a:p>
          <a:p>
            <a:pPr marL="0" indent="0">
              <a:buNone/>
            </a:pPr>
            <a:endParaRPr lang="ru-RU" sz="2400" dirty="0"/>
          </a:p>
          <a:p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Параметры, по которым производится оценка выступления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568593"/>
              </p:ext>
            </p:extLst>
          </p:nvPr>
        </p:nvGraphicFramePr>
        <p:xfrm>
          <a:off x="457200" y="1988840"/>
          <a:ext cx="8229600" cy="4051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677909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скорости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Выполнение ката с разнообразной ритмикой: быстрые движения должны быть выполнены с высокой скоростью, а медленные движения должны выполняться медленно. При этом быстрые движения должны гармонично, легко и естественно переходить в медленные и наоборот.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 выполняет ката «спотыкаясь» или в одном ритме (монотонно).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силы</a:t>
                      </a:r>
                      <a:endParaRPr lang="ru-RU" sz="18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Выполнение сильных, акцентированных и динамичных  ударов ногами и руками без лишнего напряжения.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Сильные удары выполняются в ущерб технике, выполняются неаккуратно, с перенапряжением или удары выполняются слабо.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дыхания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Резкий и сильный «киай», а также правильное «ибуки»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Недостаточно сильные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киай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или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ибуки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», а также бесконтрольные вдохи и выдохи.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44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Параметры, по которым производится оценка выступления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8433411"/>
              </p:ext>
            </p:extLst>
          </p:nvPr>
        </p:nvGraphicFramePr>
        <p:xfrm>
          <a:off x="451496" y="2132856"/>
          <a:ext cx="8229600" cy="3807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677909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правильность выполнения базовой техники и контроль пределов соревновательной площадки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Четкое выполнение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всех технических базовых стоек и ударов,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плюс зрительный контакт. Смысл демонстрируемых элементов должен быть понятен.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Небрежное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выполнение </a:t>
                      </a: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технических базовых стоек и ударов в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ката, явное непонимание смысла демонстрируемых движений, а также за неправильное направление взгляда.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выход участником двумя ногами за пределы соревновательной площадки во время выполнения ката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баланса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Тело устойчиво, центр тяжести стабилен, стойки сбалансированы в течение выполнения всего ката.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Потеря баланса во время выполнения ката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Если участник упал во время выполнения ката, но быстро вернулся в стойку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5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Параметры, по которым производится оценка выступления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2060848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12"/>
                <a:gridCol w="6707088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боевой дух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Демонстрация силы духа при выполнении ката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Вялое, невыразительное выполнение ката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синхронность (только в «ката-группа»)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Синхронное выполнение всего ката всеми участниками группы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Расхождения в синхронности при выполнении ката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Контроль дыхания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Киай</a:t>
            </a:r>
            <a:r>
              <a:rPr lang="ru-RU" dirty="0" smtClean="0"/>
              <a:t> в </a:t>
            </a:r>
            <a:r>
              <a:rPr lang="ru-RU" dirty="0" err="1" smtClean="0"/>
              <a:t>Пинан</a:t>
            </a:r>
            <a:r>
              <a:rPr lang="ru-RU" dirty="0" smtClean="0"/>
              <a:t> 1)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  <p:sp>
        <p:nvSpPr>
          <p:cNvPr id="8" name="TextBox 7"/>
          <p:cNvSpPr txBox="1"/>
          <p:nvPr/>
        </p:nvSpPr>
        <p:spPr>
          <a:xfrm>
            <a:off x="4035282" y="6237312"/>
            <a:ext cx="1073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счёт 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25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64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/>
              <a:t>Пинан</a:t>
            </a:r>
            <a:r>
              <a:rPr lang="ru-RU" dirty="0"/>
              <a:t> 1)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  <p:sp>
        <p:nvSpPr>
          <p:cNvPr id="7" name="TextBox 6"/>
          <p:cNvSpPr txBox="1"/>
          <p:nvPr/>
        </p:nvSpPr>
        <p:spPr>
          <a:xfrm>
            <a:off x="3976773" y="6307138"/>
            <a:ext cx="1190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счёт 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039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/>
              <a:t>Пинан</a:t>
            </a:r>
            <a:r>
              <a:rPr lang="ru-RU" dirty="0"/>
              <a:t> </a:t>
            </a:r>
            <a:r>
              <a:rPr lang="ru-RU" dirty="0" smtClean="0"/>
              <a:t>2)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  <p:sp>
        <p:nvSpPr>
          <p:cNvPr id="7" name="Прямоугольник 6"/>
          <p:cNvSpPr/>
          <p:nvPr/>
        </p:nvSpPr>
        <p:spPr>
          <a:xfrm>
            <a:off x="4035282" y="6237312"/>
            <a:ext cx="1073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8</a:t>
            </a:r>
          </a:p>
        </p:txBody>
      </p:sp>
    </p:spTree>
    <p:extLst>
      <p:ext uri="{BB962C8B-B14F-4D97-AF65-F5344CB8AC3E}">
        <p14:creationId xmlns:p14="http://schemas.microsoft.com/office/powerpoint/2010/main" val="154501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/>
              <a:t>Пинан</a:t>
            </a:r>
            <a:r>
              <a:rPr lang="ru-RU" dirty="0"/>
              <a:t> 2)</a:t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34046" y="2165945"/>
            <a:ext cx="4525963" cy="3394472"/>
          </a:xfrm>
        </p:spPr>
      </p:pic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860309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11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06028"/>
            <a:ext cx="7886700" cy="9941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ДЕВИЗ СУДЕЙ КИОКУШИН: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dirty="0"/>
              <a:t>«Здесь нет своих, здесь нет чужих, </a:t>
            </a:r>
          </a:p>
          <a:p>
            <a:pPr algn="ctr">
              <a:buNone/>
            </a:pPr>
            <a:r>
              <a:rPr lang="ru-RU" sz="3000" dirty="0"/>
              <a:t>есть спортсмены, которые упорно тренировались, чтобы показать свой максимальный результат! И задача судейского корпуса заключается в том, чтобы судить так, чтобы мог победить сильнейший - достойный этой победы!»</a:t>
            </a:r>
          </a:p>
          <a:p>
            <a:pPr algn="ctr">
              <a:buNone/>
            </a:pPr>
            <a:endParaRPr lang="ru-RU" sz="30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4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Контроль дыхания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Киай</a:t>
            </a:r>
            <a:r>
              <a:rPr lang="ru-RU" dirty="0" smtClean="0"/>
              <a:t> в </a:t>
            </a:r>
            <a:r>
              <a:rPr lang="ru-RU" dirty="0" err="1" smtClean="0"/>
              <a:t>Пинан</a:t>
            </a:r>
            <a:r>
              <a:rPr lang="ru-RU" dirty="0" smtClean="0"/>
              <a:t> 3)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2" cy="339447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3"/>
            <a:ext cx="4525962" cy="3394472"/>
          </a:xfrm>
        </p:spPr>
      </p:pic>
      <p:sp>
        <p:nvSpPr>
          <p:cNvPr id="8" name="TextBox 7"/>
          <p:cNvSpPr txBox="1"/>
          <p:nvPr/>
        </p:nvSpPr>
        <p:spPr>
          <a:xfrm>
            <a:off x="4035282" y="6237312"/>
            <a:ext cx="1073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счёт 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7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836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/>
              <a:t>Пинан</a:t>
            </a:r>
            <a:r>
              <a:rPr lang="ru-RU" dirty="0"/>
              <a:t> </a:t>
            </a:r>
            <a:r>
              <a:rPr lang="ru-RU" dirty="0" smtClean="0"/>
              <a:t>3)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9654" y="2165946"/>
            <a:ext cx="4525963" cy="339447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77408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20</a:t>
            </a:r>
          </a:p>
        </p:txBody>
      </p:sp>
    </p:spTree>
    <p:extLst>
      <p:ext uri="{BB962C8B-B14F-4D97-AF65-F5344CB8AC3E}">
        <p14:creationId xmlns:p14="http://schemas.microsoft.com/office/powerpoint/2010/main" val="203903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/>
              <a:t>Пинан</a:t>
            </a:r>
            <a:r>
              <a:rPr lang="ru-RU" dirty="0"/>
              <a:t> </a:t>
            </a:r>
            <a:r>
              <a:rPr lang="ru-RU" dirty="0" smtClean="0"/>
              <a:t>4)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  <p:sp>
        <p:nvSpPr>
          <p:cNvPr id="7" name="Прямоугольник 6"/>
          <p:cNvSpPr/>
          <p:nvPr/>
        </p:nvSpPr>
        <p:spPr>
          <a:xfrm>
            <a:off x="3976773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9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65" y="45923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/>
              <a:t>Пинан</a:t>
            </a:r>
            <a:r>
              <a:rPr lang="ru-RU" dirty="0"/>
              <a:t> 4)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2" cy="3394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  <p:sp>
        <p:nvSpPr>
          <p:cNvPr id="7" name="Прямоугольник 6"/>
          <p:cNvSpPr/>
          <p:nvPr/>
        </p:nvSpPr>
        <p:spPr>
          <a:xfrm>
            <a:off x="3967638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89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84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/>
              <a:t>Пинан</a:t>
            </a:r>
            <a:r>
              <a:rPr lang="ru-RU" dirty="0"/>
              <a:t> </a:t>
            </a:r>
            <a:r>
              <a:rPr lang="ru-RU" dirty="0" smtClean="0"/>
              <a:t>5)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  <p:sp>
        <p:nvSpPr>
          <p:cNvPr id="7" name="Прямоугольник 6"/>
          <p:cNvSpPr/>
          <p:nvPr/>
        </p:nvSpPr>
        <p:spPr>
          <a:xfrm>
            <a:off x="3976773" y="6309320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18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/>
              <a:t>Пинан</a:t>
            </a:r>
            <a:r>
              <a:rPr lang="ru-RU" dirty="0"/>
              <a:t> 5)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  <p:sp>
        <p:nvSpPr>
          <p:cNvPr id="7" name="Прямоугольник 6"/>
          <p:cNvSpPr/>
          <p:nvPr/>
        </p:nvSpPr>
        <p:spPr>
          <a:xfrm>
            <a:off x="3976773" y="6309320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03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Гекусай</a:t>
            </a:r>
            <a:r>
              <a:rPr lang="ru-RU" dirty="0" smtClean="0"/>
              <a:t> дай)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2" cy="3394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  <p:sp>
        <p:nvSpPr>
          <p:cNvPr id="7" name="Прямоугольник 6"/>
          <p:cNvSpPr/>
          <p:nvPr/>
        </p:nvSpPr>
        <p:spPr>
          <a:xfrm>
            <a:off x="1880479" y="6309320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счёт 11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71479" y="6309320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999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smtClean="0"/>
              <a:t>Цуки но ката)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2" cy="3394472"/>
          </a:xfrm>
        </p:spPr>
      </p:pic>
      <p:sp>
        <p:nvSpPr>
          <p:cNvPr id="7" name="Прямоугольник 6"/>
          <p:cNvSpPr/>
          <p:nvPr/>
        </p:nvSpPr>
        <p:spPr>
          <a:xfrm>
            <a:off x="1880479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71479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71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999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Янцу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2" cy="3394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2" cy="3394471"/>
          </a:xfrm>
        </p:spPr>
      </p:pic>
      <p:sp>
        <p:nvSpPr>
          <p:cNvPr id="7" name="Прямоугольник 6"/>
          <p:cNvSpPr/>
          <p:nvPr/>
        </p:nvSpPr>
        <p:spPr>
          <a:xfrm>
            <a:off x="1880479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71479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3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Сайха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2" cy="339447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2" cy="3394472"/>
          </a:xfrm>
        </p:spPr>
      </p:pic>
      <p:sp>
        <p:nvSpPr>
          <p:cNvPr id="8" name="Прямоугольник 7"/>
          <p:cNvSpPr/>
          <p:nvPr/>
        </p:nvSpPr>
        <p:spPr>
          <a:xfrm>
            <a:off x="3976773" y="6309320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43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Соревнования по </a:t>
            </a:r>
            <a:r>
              <a:rPr lang="ru-RU" b="1" dirty="0" err="1"/>
              <a:t>кумитэ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1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Сайха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9018" y="2178027"/>
            <a:ext cx="4525962" cy="3394471"/>
          </a:xfrm>
        </p:spPr>
      </p:pic>
      <p:sp>
        <p:nvSpPr>
          <p:cNvPr id="8" name="Прямоугольник 7"/>
          <p:cNvSpPr/>
          <p:nvPr/>
        </p:nvSpPr>
        <p:spPr>
          <a:xfrm>
            <a:off x="3976772" y="6381328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09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Гекусай</a:t>
            </a:r>
            <a:r>
              <a:rPr lang="ru-RU" dirty="0" smtClean="0"/>
              <a:t> </a:t>
            </a:r>
            <a:r>
              <a:rPr lang="ru-RU" dirty="0" err="1" smtClean="0"/>
              <a:t>шо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70" y="1599407"/>
            <a:ext cx="3394471" cy="452596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70" y="1599407"/>
            <a:ext cx="3394471" cy="4525961"/>
          </a:xfrm>
        </p:spPr>
      </p:pic>
      <p:sp>
        <p:nvSpPr>
          <p:cNvPr id="7" name="Прямоугольник 6"/>
          <p:cNvSpPr/>
          <p:nvPr/>
        </p:nvSpPr>
        <p:spPr>
          <a:xfrm>
            <a:off x="3976773" y="6309320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счёт 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33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Гекусай</a:t>
            </a:r>
            <a:r>
              <a:rPr lang="ru-RU" dirty="0" smtClean="0"/>
              <a:t> </a:t>
            </a:r>
            <a:r>
              <a:rPr lang="ru-RU" dirty="0" err="1" smtClean="0"/>
              <a:t>шо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70" y="1599407"/>
            <a:ext cx="3394470" cy="452596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70" y="1599407"/>
            <a:ext cx="3394470" cy="4525961"/>
          </a:xfrm>
        </p:spPr>
      </p:pic>
      <p:sp>
        <p:nvSpPr>
          <p:cNvPr id="7" name="Прямоугольник 6"/>
          <p:cNvSpPr/>
          <p:nvPr/>
        </p:nvSpPr>
        <p:spPr>
          <a:xfrm>
            <a:off x="3976773" y="6309320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счёт 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88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Сейнчин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70" y="1599407"/>
            <a:ext cx="3394470" cy="452596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70" y="1599407"/>
            <a:ext cx="3394470" cy="4525961"/>
          </a:xfrm>
        </p:spPr>
      </p:pic>
      <p:sp>
        <p:nvSpPr>
          <p:cNvPr id="7" name="Прямоугольник 6"/>
          <p:cNvSpPr/>
          <p:nvPr/>
        </p:nvSpPr>
        <p:spPr>
          <a:xfrm>
            <a:off x="1880478" y="623084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счёт 10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71478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41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Сейнчин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70" y="1599407"/>
            <a:ext cx="3394470" cy="45259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70" y="1599407"/>
            <a:ext cx="3394470" cy="4525960"/>
          </a:xfrm>
        </p:spPr>
      </p:pic>
      <p:sp>
        <p:nvSpPr>
          <p:cNvPr id="7" name="Прямоугольник 6"/>
          <p:cNvSpPr/>
          <p:nvPr/>
        </p:nvSpPr>
        <p:spPr>
          <a:xfrm>
            <a:off x="1880478" y="623084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счёт 20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71478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74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Сушихо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70" y="1599407"/>
            <a:ext cx="3394470" cy="45259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70" y="1599407"/>
            <a:ext cx="3394470" cy="4525960"/>
          </a:xfrm>
        </p:spPr>
      </p:pic>
      <p:sp>
        <p:nvSpPr>
          <p:cNvPr id="7" name="Прямоугольник 6"/>
          <p:cNvSpPr/>
          <p:nvPr/>
        </p:nvSpPr>
        <p:spPr>
          <a:xfrm>
            <a:off x="1880478" y="623084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счёт 10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71478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4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Сушихо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70" y="1599407"/>
            <a:ext cx="3394470" cy="45259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70" y="1599407"/>
            <a:ext cx="3394470" cy="4525960"/>
          </a:xfrm>
        </p:spPr>
      </p:pic>
      <p:sp>
        <p:nvSpPr>
          <p:cNvPr id="7" name="Прямоугольник 6"/>
          <p:cNvSpPr/>
          <p:nvPr/>
        </p:nvSpPr>
        <p:spPr>
          <a:xfrm>
            <a:off x="1880478" y="623084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счёт 19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71478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26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1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Сушихо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70" y="1599407"/>
            <a:ext cx="3394470" cy="45259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70" y="1599407"/>
            <a:ext cx="3394470" cy="4525960"/>
          </a:xfrm>
        </p:spPr>
      </p:pic>
      <p:sp>
        <p:nvSpPr>
          <p:cNvPr id="7" name="Прямоугольник 6"/>
          <p:cNvSpPr/>
          <p:nvPr/>
        </p:nvSpPr>
        <p:spPr>
          <a:xfrm>
            <a:off x="1880478" y="623084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счёт 35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71478" y="6237312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39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32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 дыхания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Киай</a:t>
            </a:r>
            <a:r>
              <a:rPr lang="ru-RU" dirty="0"/>
              <a:t> в </a:t>
            </a:r>
            <a:r>
              <a:rPr lang="ru-RU" dirty="0" err="1" smtClean="0"/>
              <a:t>Сушихо</a:t>
            </a:r>
            <a:r>
              <a:rPr lang="ru-RU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5" y="1600200"/>
            <a:ext cx="3394470" cy="4525960"/>
          </a:xfrm>
        </p:spPr>
      </p:pic>
      <p:sp>
        <p:nvSpPr>
          <p:cNvPr id="3" name="Прямоугольник 2"/>
          <p:cNvSpPr/>
          <p:nvPr/>
        </p:nvSpPr>
        <p:spPr>
          <a:xfrm>
            <a:off x="3976773" y="6309320"/>
            <a:ext cx="1190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На счёт </a:t>
            </a:r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75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Правильность выполнения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базовой техники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2" cy="3394472"/>
          </a:xfrm>
        </p:spPr>
      </p:pic>
    </p:spTree>
    <p:extLst>
      <p:ext uri="{BB962C8B-B14F-4D97-AF65-F5344CB8AC3E}">
        <p14:creationId xmlns:p14="http://schemas.microsoft.com/office/powerpoint/2010/main" val="32788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492" y="-90264"/>
            <a:ext cx="8229600" cy="782960"/>
          </a:xfrm>
        </p:spPr>
        <p:txBody>
          <a:bodyPr>
            <a:normAutofit/>
          </a:bodyPr>
          <a:lstStyle/>
          <a:p>
            <a:r>
              <a:rPr lang="ru-RU" sz="4000" b="1" dirty="0"/>
              <a:t>Возрастные группы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462492" y="692696"/>
          <a:ext cx="8229600" cy="5959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3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 b="1" dirty="0">
                          <a:latin typeface="Times New Roman"/>
                          <a:ea typeface="MS Mincho"/>
                          <a:cs typeface="Times New Roman"/>
                        </a:rPr>
                        <a:t>Возрастная группа</a:t>
                      </a:r>
                      <a:endParaRPr lang="ru-RU" sz="10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 b="1">
                          <a:latin typeface="Times New Roman"/>
                          <a:ea typeface="MS Mincho"/>
                          <a:cs typeface="Times New Roman"/>
                        </a:rPr>
                        <a:t>Группа </a:t>
                      </a:r>
                      <a:endParaRPr lang="ru-RU" sz="10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 b="1">
                          <a:latin typeface="Times New Roman"/>
                          <a:ea typeface="MS Mincho"/>
                          <a:cs typeface="Times New Roman"/>
                        </a:rPr>
                        <a:t>кумитэ</a:t>
                      </a:r>
                      <a:endParaRPr lang="ru-RU" sz="10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 b="1">
                          <a:latin typeface="Times New Roman"/>
                          <a:ea typeface="MS Mincho"/>
                          <a:cs typeface="Times New Roman"/>
                        </a:rPr>
                        <a:t>Группа</a:t>
                      </a:r>
                      <a:endParaRPr lang="ru-RU" sz="10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 b="1">
                          <a:latin typeface="Times New Roman"/>
                          <a:ea typeface="MS Mincho"/>
                          <a:cs typeface="Times New Roman"/>
                        </a:rPr>
                        <a:t>Ката</a:t>
                      </a:r>
                      <a:endParaRPr lang="ru-RU" sz="10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 b="1">
                          <a:latin typeface="Times New Roman"/>
                          <a:ea typeface="MS Mincho"/>
                          <a:cs typeface="Times New Roman"/>
                        </a:rPr>
                        <a:t>Группа</a:t>
                      </a:r>
                      <a:endParaRPr lang="ru-RU" sz="10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200" b="1">
                          <a:latin typeface="Times New Roman"/>
                          <a:ea typeface="MS Mincho"/>
                          <a:cs typeface="Times New Roman"/>
                        </a:rPr>
                        <a:t>Тамэсивари</a:t>
                      </a:r>
                      <a:endParaRPr lang="ru-RU" sz="10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мальчики и девочки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MS Mincho"/>
                          <a:cs typeface="Times New Roman"/>
                        </a:rPr>
                        <a:t>8 </a:t>
                      </a: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лет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8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мальчики и девочки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MS Mincho"/>
                          <a:cs typeface="Times New Roman"/>
                        </a:rPr>
                        <a:t>9 </a:t>
                      </a: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лет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</a:tr>
              <a:tr h="248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мальчики и девочки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MS Mincho"/>
                          <a:cs typeface="Times New Roman"/>
                        </a:rPr>
                        <a:t>10</a:t>
                      </a:r>
                      <a:r>
                        <a:rPr lang="ru-RU" sz="1400" baseline="0" dirty="0" smtClean="0"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MS Mincho"/>
                          <a:cs typeface="Times New Roman"/>
                        </a:rPr>
                        <a:t>лет</a:t>
                      </a:r>
                      <a:endParaRPr lang="ru-RU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8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мальчики и девочки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MS Mincho"/>
                          <a:cs typeface="Times New Roman"/>
                        </a:rPr>
                        <a:t>11 </a:t>
                      </a: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лет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</a:tr>
              <a:tr h="496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юноши и девушки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12-13 лет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6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юноши и девушки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 14-15 лет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6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юниоры и юниорки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 16-17 лет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6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мужчины и женщины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18 и старше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1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ветераны 35-39 лет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1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ветераны 40-44 лет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1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ветераны 45 лет и старше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1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ветераны 35 лет и старше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>
                          <a:latin typeface="Times New Roman"/>
                          <a:ea typeface="MS Mincho"/>
                          <a:cs typeface="Times New Roman"/>
                        </a:rPr>
                        <a:t>да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001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MS Mincho"/>
                          <a:cs typeface="Times New Roman"/>
                        </a:rPr>
                        <a:t>---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96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4000" b="1" dirty="0">
                <a:latin typeface="+mj-lt"/>
              </a:rPr>
              <a:t>Дисквалификация</a:t>
            </a:r>
            <a:r>
              <a:rPr lang="ru-RU" sz="4000" b="1" i="1" dirty="0">
                <a:latin typeface="+mj-lt"/>
              </a:rPr>
              <a:t/>
            </a:r>
            <a:br>
              <a:rPr lang="ru-RU" sz="4000" b="1" i="1" dirty="0">
                <a:latin typeface="+mj-lt"/>
              </a:rPr>
            </a:br>
            <a:endParaRPr lang="ru-RU" sz="4000" b="1" dirty="0">
              <a:latin typeface="+mj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По указанию Рефери выступление останавливается, и участник дисквалифицируется в следующих случаях:</a:t>
            </a:r>
          </a:p>
          <a:p>
            <a:pPr lvl="1"/>
            <a:r>
              <a:rPr lang="ru-RU" sz="2000" dirty="0"/>
              <a:t>при выполнении участником не того ката, которое он объявил;</a:t>
            </a:r>
          </a:p>
          <a:p>
            <a:pPr lvl="1"/>
            <a:r>
              <a:rPr lang="ru-RU" sz="2000" dirty="0"/>
              <a:t>при выполнении участником ката, не предусмотренного положением о проведении соревнований;</a:t>
            </a:r>
          </a:p>
          <a:p>
            <a:pPr lvl="1"/>
            <a:r>
              <a:rPr lang="ru-RU" sz="2000" dirty="0"/>
              <a:t>при прекращении участником выполнения ката до его окончания;</a:t>
            </a:r>
          </a:p>
          <a:p>
            <a:pPr lvl="1"/>
            <a:r>
              <a:rPr lang="ru-RU" sz="2000" dirty="0"/>
              <a:t>при невыполнении команд Рефери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04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3152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Защитная экипировка и внешний вид участника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525963"/>
          </a:xfrm>
        </p:spPr>
        <p:txBody>
          <a:bodyPr>
            <a:noAutofit/>
          </a:bodyPr>
          <a:lstStyle/>
          <a:p>
            <a:r>
              <a:rPr lang="ru-RU" sz="2000" dirty="0"/>
              <a:t>Капа используется по желанию. Если на зубы участника установлены </a:t>
            </a:r>
            <a:r>
              <a:rPr lang="ru-RU" sz="2000" dirty="0" err="1"/>
              <a:t>брекеты</a:t>
            </a:r>
            <a:r>
              <a:rPr lang="ru-RU" sz="2000" dirty="0"/>
              <a:t> – капа обязательна. Капа должна быть подобрана по размеру.</a:t>
            </a:r>
          </a:p>
          <a:p>
            <a:r>
              <a:rPr lang="ru-RU" sz="2000" dirty="0"/>
              <a:t>Положением/Регламентом могут устанавливаться дополнительные средства защиты для отдельных групп участников.</a:t>
            </a:r>
          </a:p>
          <a:p>
            <a:r>
              <a:rPr lang="ru-RU" sz="2000" dirty="0"/>
              <a:t>Паховые протекторы, протекторы для груди, протекторы на голень и подъем стопы должны надеваться под доги. Категорически запрещается надевать указанные защитные средства поверх доги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2000" dirty="0"/>
              <a:t>Участникам запрещено иметь на (при) себе предметы из метала или иных материалов, которые могут травмировать участника, соперника или члена команды по выступлению.  В частности, запрещены часы, перстни или кольца, цепочки и бусы, серьги, пирсинг, твердые заколки и зажимы для волос, гребни, ленты, браслеты, предметы религиозных культов, а также иные украшения и средства защиты, кроме указанных выше.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4209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Защитные средства </a:t>
            </a:r>
            <a:br>
              <a:rPr lang="ru-RU" b="1" dirty="0"/>
            </a:br>
            <a:r>
              <a:rPr lang="ru-RU" b="1" dirty="0"/>
              <a:t>по возрастным группам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290541"/>
          <a:ext cx="8229600" cy="5306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MS Mincho"/>
                        </a:rPr>
                        <a:t>Возрастная группа</a:t>
                      </a:r>
                      <a:endParaRPr lang="ru-RU" sz="12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MS Mincho"/>
                        </a:rPr>
                        <a:t>Шлем</a:t>
                      </a:r>
                      <a:endParaRPr lang="ru-RU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MS Mincho"/>
                        </a:rPr>
                        <a:t>Протекторы на голень</a:t>
                      </a:r>
                      <a:endParaRPr lang="ru-RU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MS Mincho"/>
                        </a:rPr>
                        <a:t>Перчатки на руки</a:t>
                      </a:r>
                      <a:endParaRPr lang="ru-RU" sz="12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MS Mincho"/>
                        </a:rPr>
                        <a:t>Протектор на грудь или жилет</a:t>
                      </a:r>
                      <a:endParaRPr lang="ru-RU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MS Mincho"/>
                        </a:rPr>
                        <a:t>Протектор на пах</a:t>
                      </a:r>
                      <a:endParaRPr lang="ru-RU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8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мальчики </a:t>
                      </a:r>
                      <a:r>
                        <a:rPr lang="ru-RU" sz="1200" dirty="0" smtClean="0">
                          <a:latin typeface="Times New Roman"/>
                          <a:ea typeface="MS Mincho"/>
                        </a:rPr>
                        <a:t>10 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жилет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9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девочки </a:t>
                      </a:r>
                      <a:r>
                        <a:rPr lang="ru-RU" sz="1200" dirty="0" smtClean="0">
                          <a:latin typeface="Times New Roman"/>
                          <a:ea typeface="MS Mincho"/>
                        </a:rPr>
                        <a:t>10</a:t>
                      </a:r>
                      <a:r>
                        <a:rPr lang="ru-RU" sz="1200" baseline="0" dirty="0" smtClean="0">
                          <a:latin typeface="Times New Roman"/>
                          <a:ea typeface="MS Mincho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MS Mincho"/>
                        </a:rPr>
                        <a:t>лет</a:t>
                      </a:r>
                      <a:endParaRPr lang="ru-RU" sz="12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жилет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по желанию</a:t>
                      </a:r>
                    </a:p>
                  </a:txBody>
                  <a:tcPr marL="68580" marR="6858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мальчики </a:t>
                      </a:r>
                      <a:r>
                        <a:rPr lang="ru-RU" sz="1200" baseline="0" dirty="0" smtClean="0">
                          <a:latin typeface="Times New Roman"/>
                          <a:ea typeface="MS Mincho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MS Mincho"/>
                        </a:rPr>
                        <a:t>11 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жилет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1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девочки </a:t>
                      </a:r>
                      <a:r>
                        <a:rPr lang="ru-RU" sz="1200" dirty="0" smtClean="0">
                          <a:latin typeface="Times New Roman"/>
                          <a:ea typeface="MS Mincho"/>
                        </a:rPr>
                        <a:t>11 </a:t>
                      </a:r>
                      <a:r>
                        <a:rPr lang="ru-RU" sz="1200" dirty="0">
                          <a:latin typeface="Times New Roman"/>
                          <a:ea typeface="MS Mincho"/>
                        </a:rPr>
                        <a:t>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жилет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по желанию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юноши 12-13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девушки 12-13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протектор на грудь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по желанию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юноши 14-15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девушки 14-15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протектор на грудь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по желанию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юниоры 16-17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юниорки 16-17 лет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протектор на грудь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по желанию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Мужчины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 18 лет и </a:t>
                      </a:r>
                      <a:r>
                        <a:rPr lang="ru-RU" sz="1200" dirty="0" err="1">
                          <a:latin typeface="Times New Roman"/>
                          <a:ea typeface="MS Mincho"/>
                        </a:rPr>
                        <a:t>ст</a:t>
                      </a:r>
                      <a:endParaRPr lang="ru-RU" sz="12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женщины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18 лет и </a:t>
                      </a:r>
                      <a:r>
                        <a:rPr lang="ru-RU" sz="1200" dirty="0" err="1">
                          <a:latin typeface="Times New Roman"/>
                          <a:ea typeface="MS Mincho"/>
                        </a:rPr>
                        <a:t>ст</a:t>
                      </a:r>
                      <a:endParaRPr lang="ru-RU" sz="12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протектор на грудь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по желанию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ветераны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35 лет и </a:t>
                      </a:r>
                      <a:r>
                        <a:rPr lang="ru-RU" sz="1200" dirty="0" err="1">
                          <a:latin typeface="Times New Roman"/>
                          <a:ea typeface="MS Mincho"/>
                        </a:rPr>
                        <a:t>ст</a:t>
                      </a:r>
                      <a:endParaRPr lang="ru-RU" sz="12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43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Личная гигиена участников соревнований.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dirty="0" smtClean="0"/>
              <a:t>Участники </a:t>
            </a:r>
            <a:r>
              <a:rPr lang="ru-RU" sz="2400" dirty="0"/>
              <a:t>должны иметь короткие (максимум 1-1,5 мм) ногти на руках и ногах. У девушек, юниорок и женщин ногти могут быть покрыты бесцветным либо светлым лаком близким к телесному цвету.</a:t>
            </a:r>
          </a:p>
          <a:p>
            <a:pPr lvl="0"/>
            <a:r>
              <a:rPr lang="ru-RU" sz="2400" dirty="0"/>
              <a:t>Участники должны контролировать чистоту волос на голове. Ношение головных повязок не разрешается. Если волосы длинные, они должны быть связаны тонкой резинкой в «конский хвост» или специальным фиксатором. Длинные, заплетённые в косы волосы запрещены.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074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Количество поединков и время отдыха между ними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Количество поединков, проведенных участником в возрастной группе мужчин и женщин в течение одного соревновательного дня, не должно превышать шести, в других возрастных группах – не должно превышать пяти поединков. </a:t>
            </a:r>
            <a:endParaRPr lang="ru-RU" dirty="0" smtClean="0"/>
          </a:p>
          <a:p>
            <a:r>
              <a:rPr lang="ru-RU" dirty="0" smtClean="0"/>
              <a:t>Перед </a:t>
            </a:r>
            <a:r>
              <a:rPr lang="ru-RU" dirty="0"/>
              <a:t>каждым поединком участники должны отдыхать не менее 10 минут.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546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</TotalTime>
  <Words>2307</Words>
  <Application>Microsoft Office PowerPoint</Application>
  <PresentationFormat>Экран (4:3)</PresentationFormat>
  <Paragraphs>427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6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Правила вида спорта Киокушин</vt:lpstr>
      <vt:lpstr>ДЕВИЗ СУДЕЙ КИОКУШИН:</vt:lpstr>
      <vt:lpstr>Соревнования по кумитэ</vt:lpstr>
      <vt:lpstr>Возрастные группы</vt:lpstr>
      <vt:lpstr>Защитная экипировка и внешний вид участника </vt:lpstr>
      <vt:lpstr>Защитные средства  по возрастным группам</vt:lpstr>
      <vt:lpstr>Личная гигиена участников соревнований. </vt:lpstr>
      <vt:lpstr>Количество поединков и время отдыха между ними </vt:lpstr>
      <vt:lpstr> Временной регламент поединка </vt:lpstr>
      <vt:lpstr>Презентация PowerPoint</vt:lpstr>
      <vt:lpstr>Оценка «Вадза-ари» («прием проведен») присуждается:</vt:lpstr>
      <vt:lpstr>Дополнительно для участников 10-15 лет, оценка «Вадза-ари» присуждается: </vt:lpstr>
      <vt:lpstr>Оценка «Иппон» («чистая победа») присуждается:</vt:lpstr>
      <vt:lpstr>Оценка запрещенных действий </vt:lpstr>
      <vt:lpstr>Дисквалификация («сиккаку») </vt:lpstr>
      <vt:lpstr>Критерии определения победителя</vt:lpstr>
      <vt:lpstr>Определение победителя по решению судей   </vt:lpstr>
      <vt:lpstr>СУДЬЕ ВАЖНО ПОМНИТЬ !!!</vt:lpstr>
      <vt:lpstr>Презентация PowerPoint</vt:lpstr>
      <vt:lpstr>Соревнования по ката</vt:lpstr>
      <vt:lpstr>Критерии определения победителя</vt:lpstr>
      <vt:lpstr>Параметры, по которым производится оценка выступления</vt:lpstr>
      <vt:lpstr>Параметры, по которым производится оценка выступления</vt:lpstr>
      <vt:lpstr>Параметры, по которым производится оценка выступления</vt:lpstr>
      <vt:lpstr>Контроль дыхания (Киай в Пинан 1) </vt:lpstr>
      <vt:lpstr>Контроль дыхания (Киай в Пинан 1) </vt:lpstr>
      <vt:lpstr>Контроль дыхания (Киай в Пинан 2) </vt:lpstr>
      <vt:lpstr>Контроль дыхания (Киай в Пинан 2) </vt:lpstr>
      <vt:lpstr>Контроль дыхания (Киай в Пинан 3) </vt:lpstr>
      <vt:lpstr>Контроль дыхания (Киай в Пинан 3) </vt:lpstr>
      <vt:lpstr>Контроль дыхания (Киай в Пинан 4) </vt:lpstr>
      <vt:lpstr>Контроль дыхания (Киай в Пинан 4) </vt:lpstr>
      <vt:lpstr>Контроль дыхания (Киай в Пинан 5) </vt:lpstr>
      <vt:lpstr>Контроль дыхания (Киай в Пинан 5) </vt:lpstr>
      <vt:lpstr>Контроль дыхания (Киай в Гекусай дай) </vt:lpstr>
      <vt:lpstr>Контроль дыхания (Киай в Цуки но ката) </vt:lpstr>
      <vt:lpstr>Контроль дыхания (Киай в Янцу) </vt:lpstr>
      <vt:lpstr>Контроль дыхания (Киай в Сайха) </vt:lpstr>
      <vt:lpstr>Контроль дыхания (Киай в Сайха) </vt:lpstr>
      <vt:lpstr>Контроль дыхания (Киай в Гекусай шо) </vt:lpstr>
      <vt:lpstr>Контроль дыхания (Киай в Гекусай шо) </vt:lpstr>
      <vt:lpstr>Контроль дыхания (Киай в Сейнчин) </vt:lpstr>
      <vt:lpstr>Контроль дыхания (Киай в Сейнчин) </vt:lpstr>
      <vt:lpstr>Контроль дыхания (Киай в Сушихо) </vt:lpstr>
      <vt:lpstr>Контроль дыхания (Киай в Сушихо) </vt:lpstr>
      <vt:lpstr>Контроль дыхания (Киай в Сушихо) </vt:lpstr>
      <vt:lpstr>Контроль дыхания (Киай в Сушихо) </vt:lpstr>
      <vt:lpstr>Правильность выполнения  базовой техники</vt:lpstr>
      <vt:lpstr>Дисквалификация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Судейский семинар</dc:title>
  <dc:creator>User</dc:creator>
  <cp:lastModifiedBy>Учетная запись Майкрософт</cp:lastModifiedBy>
  <cp:revision>120</cp:revision>
  <dcterms:created xsi:type="dcterms:W3CDTF">2021-09-30T12:05:21Z</dcterms:created>
  <dcterms:modified xsi:type="dcterms:W3CDTF">2023-06-30T14:42:28Z</dcterms:modified>
</cp:coreProperties>
</file>