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258" r:id="rId3"/>
    <p:sldId id="326" r:id="rId4"/>
    <p:sldId id="327" r:id="rId5"/>
    <p:sldId id="312" r:id="rId6"/>
    <p:sldId id="257" r:id="rId7"/>
    <p:sldId id="259" r:id="rId8"/>
    <p:sldId id="314" r:id="rId9"/>
    <p:sldId id="260" r:id="rId10"/>
    <p:sldId id="261" r:id="rId11"/>
    <p:sldId id="273" r:id="rId12"/>
    <p:sldId id="272" r:id="rId13"/>
    <p:sldId id="262" r:id="rId14"/>
    <p:sldId id="315" r:id="rId15"/>
    <p:sldId id="264" r:id="rId16"/>
    <p:sldId id="263" r:id="rId17"/>
    <p:sldId id="266" r:id="rId18"/>
    <p:sldId id="267" r:id="rId19"/>
    <p:sldId id="268" r:id="rId20"/>
    <p:sldId id="269" r:id="rId21"/>
    <p:sldId id="270" r:id="rId22"/>
    <p:sldId id="271" r:id="rId23"/>
    <p:sldId id="319" r:id="rId24"/>
    <p:sldId id="329" r:id="rId25"/>
    <p:sldId id="330" r:id="rId26"/>
    <p:sldId id="331" r:id="rId27"/>
    <p:sldId id="332" r:id="rId28"/>
    <p:sldId id="324" r:id="rId29"/>
    <p:sldId id="328" r:id="rId30"/>
    <p:sldId id="278" r:id="rId31"/>
    <p:sldId id="295" r:id="rId32"/>
    <p:sldId id="296" r:id="rId33"/>
    <p:sldId id="279" r:id="rId34"/>
    <p:sldId id="280" r:id="rId35"/>
    <p:sldId id="281" r:id="rId36"/>
    <p:sldId id="282" r:id="rId37"/>
    <p:sldId id="283" r:id="rId38"/>
    <p:sldId id="284" r:id="rId39"/>
    <p:sldId id="305" r:id="rId40"/>
    <p:sldId id="285" r:id="rId41"/>
    <p:sldId id="292" r:id="rId42"/>
    <p:sldId id="287" r:id="rId43"/>
    <p:sldId id="318" r:id="rId44"/>
    <p:sldId id="303" r:id="rId45"/>
    <p:sldId id="286" r:id="rId46"/>
    <p:sldId id="316" r:id="rId47"/>
    <p:sldId id="317" r:id="rId48"/>
    <p:sldId id="288" r:id="rId49"/>
    <p:sldId id="290" r:id="rId50"/>
    <p:sldId id="289" r:id="rId51"/>
    <p:sldId id="308" r:id="rId52"/>
    <p:sldId id="299" r:id="rId53"/>
    <p:sldId id="300" r:id="rId54"/>
    <p:sldId id="297" r:id="rId55"/>
    <p:sldId id="301" r:id="rId56"/>
    <p:sldId id="323" r:id="rId57"/>
    <p:sldId id="302" r:id="rId58"/>
    <p:sldId id="304" r:id="rId59"/>
    <p:sldId id="321" r:id="rId60"/>
    <p:sldId id="310" r:id="rId61"/>
    <p:sldId id="311" r:id="rId62"/>
    <p:sldId id="322" r:id="rId63"/>
    <p:sldId id="306" r:id="rId64"/>
    <p:sldId id="325" r:id="rId6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83" d="100"/>
          <a:sy n="83" d="100"/>
        </p:scale>
        <p:origin x="66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4D8CA-A866-40D0-A46D-D2469154F89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9DC46-C939-4C56-9D87-82C0AF420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469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79DC46-C939-4C56-9D87-82C0AF4208F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273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842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925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860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1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31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54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68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804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13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194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11D3F-F344-4D11-BF73-05D50C98E157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BFEFF-D7E1-41A5-BFD7-70A58D422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72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fif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4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8108" y="859127"/>
            <a:ext cx="10446327" cy="5998873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Терминология, жесты рефери</a:t>
            </a:r>
            <a:br>
              <a:rPr lang="ru-RU" sz="4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</a:br>
            <a:r>
              <a:rPr lang="ru-RU" sz="4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и боковых судей при работе на татами</a:t>
            </a:r>
            <a:br>
              <a:rPr lang="ru-RU" sz="4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9271" y="6303674"/>
            <a:ext cx="9144000" cy="55432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Bahnschrift Light Condensed" panose="020B0502040204020203" pitchFamily="34" charset="0"/>
              </a:rPr>
              <a:t>Составитель: председатель коллегии судей ФКР Попов Виталий Валерьевич</a:t>
            </a:r>
            <a:endParaRPr lang="ru-RU" sz="2000" dirty="0">
              <a:solidFill>
                <a:schemeClr val="bg1"/>
              </a:solidFill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57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651164"/>
            <a:ext cx="3932237" cy="1600200"/>
          </a:xfrm>
        </p:spPr>
        <p:txBody>
          <a:bodyPr/>
          <a:lstStyle/>
          <a:p>
            <a:pPr algn="ctr"/>
            <a:r>
              <a:rPr lang="ru-RU" b="1" dirty="0" smtClean="0"/>
              <a:t>ПОКЛОН ЗРИТЕЛЯМ (РЭЙ)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7764"/>
          <a:stretch>
            <a:fillRect/>
          </a:stretch>
        </p:blipFill>
        <p:spPr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648528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/>
              <a:t>«</a:t>
            </a:r>
            <a:r>
              <a:rPr lang="ru-RU" sz="2000" dirty="0" err="1"/>
              <a:t>Рэй</a:t>
            </a:r>
            <a:r>
              <a:rPr lang="ru-RU" sz="2000" dirty="0"/>
              <a:t>!» (Рефери и Боковые судьи кланяются с произнесением «Осу!» в сторону зрителей);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5102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114" y="919018"/>
            <a:ext cx="3932237" cy="1600200"/>
          </a:xfrm>
        </p:spPr>
        <p:txBody>
          <a:bodyPr/>
          <a:lstStyle/>
          <a:p>
            <a:pPr algn="ctr"/>
            <a:r>
              <a:rPr lang="ru-RU" b="1" dirty="0" smtClean="0"/>
              <a:t>РАЗВОРОТ ЛИЦОМ</a:t>
            </a:r>
            <a:br>
              <a:rPr lang="ru-RU" b="1" dirty="0" smtClean="0"/>
            </a:br>
            <a:r>
              <a:rPr lang="ru-RU" b="1" dirty="0" smtClean="0"/>
              <a:t> ДРУГ К ДРУГУ</a:t>
            </a:r>
            <a:br>
              <a:rPr lang="ru-RU" b="1" dirty="0" smtClean="0"/>
            </a:br>
            <a:r>
              <a:rPr lang="ru-RU" b="1" dirty="0" smtClean="0"/>
              <a:t> (МАВАТТЭ)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7764"/>
          <a:stretch>
            <a:fillRect/>
          </a:stretch>
        </p:blipFill>
        <p:spPr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8114" y="2833254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/>
              <a:t>«</a:t>
            </a:r>
            <a:r>
              <a:rPr lang="ru-RU" sz="2000" dirty="0" err="1"/>
              <a:t>Маваттэ</a:t>
            </a:r>
            <a:r>
              <a:rPr lang="ru-RU" sz="2000" dirty="0"/>
              <a:t>!» (Рефери и Боковые судьи поворачивается на 180°, при этом корпус каждого Бокового судьи должен быть повернут на Рефери; Рефери не поворачивается);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3541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565733"/>
            <a:ext cx="3932237" cy="1600200"/>
          </a:xfrm>
        </p:spPr>
        <p:txBody>
          <a:bodyPr/>
          <a:lstStyle/>
          <a:p>
            <a:pPr algn="ctr"/>
            <a:r>
              <a:rPr lang="ru-RU" b="1" dirty="0" smtClean="0"/>
              <a:t>ПОКЛОН ДРУГ ДРУГУ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365833"/>
            <a:ext cx="6172200" cy="41168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787073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/>
              <a:t>«О-</a:t>
            </a:r>
            <a:r>
              <a:rPr lang="ru-RU" sz="2000" dirty="0" err="1"/>
              <a:t>тагай</a:t>
            </a:r>
            <a:r>
              <a:rPr lang="ru-RU" sz="2000" dirty="0"/>
              <a:t>-ни </a:t>
            </a:r>
            <a:r>
              <a:rPr lang="ru-RU" sz="2000" dirty="0" err="1"/>
              <a:t>рэй</a:t>
            </a:r>
            <a:r>
              <a:rPr lang="ru-RU" sz="2000" dirty="0"/>
              <a:t>!» (Рефери и Боковые судьи кланяются друг другу с произнесением «Осу!»)</a:t>
            </a:r>
          </a:p>
        </p:txBody>
      </p:sp>
    </p:spTree>
    <p:extLst>
      <p:ext uri="{BB962C8B-B14F-4D97-AF65-F5344CB8AC3E}">
        <p14:creationId xmlns:p14="http://schemas.microsoft.com/office/powerpoint/2010/main" val="62590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198581"/>
            <a:ext cx="3932237" cy="1600200"/>
          </a:xfrm>
        </p:spPr>
        <p:txBody>
          <a:bodyPr/>
          <a:lstStyle/>
          <a:p>
            <a:pPr algn="ctr"/>
            <a:r>
              <a:rPr lang="ru-RU" b="1" dirty="0" smtClean="0"/>
              <a:t>ЗАНЯТЬ СВОИ </a:t>
            </a:r>
            <a:br>
              <a:rPr lang="ru-RU" b="1" dirty="0" smtClean="0"/>
            </a:br>
            <a:r>
              <a:rPr lang="ru-RU" b="1" dirty="0" smtClean="0"/>
              <a:t>РАБОЧИЕ МЕСТА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r="7785"/>
          <a:stretch>
            <a:fillRect/>
          </a:stretch>
        </p:blipFill>
        <p:spPr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3106" y="1798781"/>
            <a:ext cx="4165600" cy="3811588"/>
          </a:xfrm>
        </p:spPr>
        <p:txBody>
          <a:bodyPr>
            <a:noAutofit/>
          </a:bodyPr>
          <a:lstStyle/>
          <a:p>
            <a:r>
              <a:rPr lang="ru-RU" sz="2000" dirty="0" smtClean="0"/>
              <a:t>Рефери </a:t>
            </a:r>
            <a:r>
              <a:rPr lang="ru-RU" sz="2000" dirty="0"/>
              <a:t>соответствующим жестом показывает Боковым судьям, чтобы они заняли свои места. Рефери и Боковые судьи незамедлительно занимают свои места. Первый Боковой судья слева, если смотреть из Президиума, садится на левый передний стул, второй – на левый задний, третий – на правый задний, и, наконец, четвертый – на передний правый стул. Рефери по кратчайшей линии выходит на позицию местонахождения Рефери. </a:t>
            </a:r>
          </a:p>
        </p:txBody>
      </p:sp>
    </p:spTree>
    <p:extLst>
      <p:ext uri="{BB962C8B-B14F-4D97-AF65-F5344CB8AC3E}">
        <p14:creationId xmlns:p14="http://schemas.microsoft.com/office/powerpoint/2010/main" val="88260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r="20390"/>
          <a:stretch>
            <a:fillRect/>
          </a:stretch>
        </p:blipFill>
        <p:spPr>
          <a:xfrm rot="5400000">
            <a:off x="5832475" y="338138"/>
            <a:ext cx="4873625" cy="6172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7" y="1706418"/>
            <a:ext cx="3932237" cy="3811588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/>
              <a:t>Каждый Боковой судья берет белый флажок в правую руку, а красный – в левую, если правая сторона от него является белой. Если же Боковой судья сидит на другой стороне соревновательной площадки, то он, наоборот, берет красный флажок в правую руку, а белый – в левую. </a:t>
            </a:r>
          </a:p>
          <a:p>
            <a:r>
              <a:rPr lang="ru-RU" sz="2000" dirty="0"/>
              <a:t>Та же процедура рассадки используется после каждого совещания. Сидя на стуле, Боковой судья не должен откидываться на спинку, вытягивать или широко расставлять ноги.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37" cy="1600200"/>
          </a:xfrm>
        </p:spPr>
        <p:txBody>
          <a:bodyPr/>
          <a:lstStyle/>
          <a:p>
            <a:pPr algn="ctr"/>
            <a:r>
              <a:rPr lang="ru-RU" b="1" dirty="0" smtClean="0"/>
              <a:t>СБОР СУДЕЙ</a:t>
            </a:r>
            <a:br>
              <a:rPr lang="ru-RU" b="1" dirty="0" smtClean="0"/>
            </a:br>
            <a:r>
              <a:rPr lang="ru-RU" b="1" dirty="0" smtClean="0"/>
              <a:t> (ФУКУШИН ШЮГО)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16476"/>
          <a:stretch/>
        </p:blipFill>
        <p:spPr>
          <a:xfrm>
            <a:off x="5498148" y="744903"/>
            <a:ext cx="5820092" cy="512408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После завершения поединка, когда результат объявлен, и участники покинули соревновательную площадку, при необходимости замены одной судейской бригады на </a:t>
            </a:r>
            <a:r>
              <a:rPr lang="ru-RU" sz="2000" dirty="0" smtClean="0"/>
              <a:t>другую (либо для проведения совещания судей), </a:t>
            </a:r>
            <a:r>
              <a:rPr lang="ru-RU" sz="2000" dirty="0"/>
              <a:t>Рефери соответствующим жестом дает команду Боковым судьям построиться на противоположной от Президиума стороне соревновательной площадки</a:t>
            </a:r>
          </a:p>
        </p:txBody>
      </p:sp>
    </p:spTree>
    <p:extLst>
      <p:ext uri="{BB962C8B-B14F-4D97-AF65-F5344CB8AC3E}">
        <p14:creationId xmlns:p14="http://schemas.microsoft.com/office/powerpoint/2010/main" val="404742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755" y="-63284"/>
            <a:ext cx="3932237" cy="1600200"/>
          </a:xfrm>
        </p:spPr>
        <p:txBody>
          <a:bodyPr/>
          <a:lstStyle/>
          <a:p>
            <a:pPr algn="ctr"/>
            <a:r>
              <a:rPr lang="ru-RU" b="1" dirty="0" smtClean="0"/>
              <a:t>СМЕНА СУДЕЙСКИХ БРИГАД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7764"/>
          <a:stretch>
            <a:fillRect/>
          </a:stretch>
        </p:blipFill>
        <p:spPr>
          <a:xfrm>
            <a:off x="5497225" y="1005898"/>
            <a:ext cx="6172200" cy="4873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580302" y="1536916"/>
            <a:ext cx="5920508" cy="381158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                     Рефери </a:t>
            </a:r>
            <a:r>
              <a:rPr lang="ru-RU" sz="2000" dirty="0"/>
              <a:t>подает команды:</a:t>
            </a:r>
          </a:p>
          <a:p>
            <a:pPr lvl="2" algn="ctr"/>
            <a:r>
              <a:rPr lang="ru-RU" sz="2000" dirty="0" smtClean="0"/>
              <a:t>«</a:t>
            </a:r>
            <a:r>
              <a:rPr lang="ru-RU" sz="2000" dirty="0" err="1" smtClean="0"/>
              <a:t>Шомэн</a:t>
            </a:r>
            <a:r>
              <a:rPr lang="ru-RU" sz="2000" dirty="0" smtClean="0"/>
              <a:t>-ни </a:t>
            </a:r>
            <a:r>
              <a:rPr lang="ru-RU" sz="2000" dirty="0" err="1"/>
              <a:t>рэй</a:t>
            </a:r>
            <a:r>
              <a:rPr lang="ru-RU" sz="2000" dirty="0"/>
              <a:t>!» (Рефери и Боковые судьи кланяются с произнесением «Осу!» в сторону Президиума);</a:t>
            </a:r>
          </a:p>
          <a:p>
            <a:pPr lvl="2" algn="ctr"/>
            <a:r>
              <a:rPr lang="ru-RU" sz="2000" dirty="0"/>
              <a:t>«</a:t>
            </a:r>
            <a:r>
              <a:rPr lang="ru-RU" sz="2000" dirty="0" err="1"/>
              <a:t>Маваттэ</a:t>
            </a:r>
            <a:r>
              <a:rPr lang="ru-RU" sz="2000" dirty="0"/>
              <a:t>!» (Рефери и Боковые судьи поворачиваются на 180°);</a:t>
            </a:r>
          </a:p>
          <a:p>
            <a:pPr lvl="2" algn="ctr"/>
            <a:r>
              <a:rPr lang="ru-RU" sz="2000" dirty="0"/>
              <a:t>«</a:t>
            </a:r>
            <a:r>
              <a:rPr lang="ru-RU" sz="2000" dirty="0" err="1"/>
              <a:t>Рэй</a:t>
            </a:r>
            <a:r>
              <a:rPr lang="ru-RU" sz="2000" dirty="0"/>
              <a:t>!» (Рефери и Боковые судьи кланяются с произнесением «Осу!» в сторону зрителей);</a:t>
            </a:r>
          </a:p>
          <a:p>
            <a:pPr lvl="2" algn="ctr"/>
            <a:r>
              <a:rPr lang="ru-RU" sz="2000" dirty="0"/>
              <a:t>«</a:t>
            </a:r>
            <a:r>
              <a:rPr lang="ru-RU" sz="2000" dirty="0" err="1"/>
              <a:t>Маваттэ</a:t>
            </a:r>
            <a:r>
              <a:rPr lang="ru-RU" sz="2000" dirty="0"/>
              <a:t>!» (Боковые судьи поворачиваются на 180°, при этом корпус каждого Бокового судьи должен быть повернут на Рефери; Рефери не поворачивается);</a:t>
            </a:r>
          </a:p>
          <a:p>
            <a:pPr lvl="2" algn="ctr"/>
            <a:r>
              <a:rPr lang="ru-RU" sz="2000" dirty="0"/>
              <a:t>«О-</a:t>
            </a:r>
            <a:r>
              <a:rPr lang="ru-RU" sz="2000" dirty="0" err="1"/>
              <a:t>тагай</a:t>
            </a:r>
            <a:r>
              <a:rPr lang="ru-RU" sz="2000" dirty="0"/>
              <a:t>-ни </a:t>
            </a:r>
            <a:r>
              <a:rPr lang="ru-RU" sz="2000" dirty="0" err="1"/>
              <a:t>рэй</a:t>
            </a:r>
            <a:r>
              <a:rPr lang="ru-RU" sz="2000" dirty="0"/>
              <a:t>!» (Рефери и Боковые судьи кланяются друг другу с произнесением «Осу!»).</a:t>
            </a: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556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7764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Далее первая судейская бригада выстраивается на левом крае соревновательной площадки (если смотреть со стороны Президиума), а вторая в то же время выходит на соревновательную площадку и выстраивается на ее правой стороне. </a:t>
            </a:r>
          </a:p>
        </p:txBody>
      </p:sp>
    </p:spTree>
    <p:extLst>
      <p:ext uri="{BB962C8B-B14F-4D97-AF65-F5344CB8AC3E}">
        <p14:creationId xmlns:p14="http://schemas.microsoft.com/office/powerpoint/2010/main" val="128693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7764"/>
          <a:stretch>
            <a:fillRect/>
          </a:stretch>
        </p:blipFill>
        <p:spPr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7" y="2436091"/>
            <a:ext cx="3932237" cy="3811588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Оба Рефери должны стоять на шаг впереди Боковых судей своей бригады.</a:t>
            </a:r>
          </a:p>
          <a:p>
            <a:pPr algn="ctr"/>
            <a:endParaRPr lang="ru-RU" sz="2000" dirty="0"/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2186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37" cy="1600200"/>
          </a:xfrm>
        </p:spPr>
        <p:txBody>
          <a:bodyPr/>
          <a:lstStyle/>
          <a:p>
            <a:pPr algn="ctr"/>
            <a:r>
              <a:rPr lang="ru-RU" b="1" dirty="0" smtClean="0"/>
              <a:t>ВЫПОЛНЯЕТСЯ ПОКЛОН ДРУГ </a:t>
            </a:r>
            <a:r>
              <a:rPr lang="ru-RU" b="1" dirty="0" err="1" smtClean="0"/>
              <a:t>ДРУГ</a:t>
            </a:r>
            <a:r>
              <a:rPr lang="ru-RU" b="1" dirty="0" smtClean="0"/>
              <a:t> (РЭЙ)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7764"/>
          <a:stretch>
            <a:fillRect/>
          </a:stretch>
        </p:blipFill>
        <p:spPr>
          <a:xfrm>
            <a:off x="5090824" y="885825"/>
            <a:ext cx="6172200" cy="48736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Рефери первой судейской бригады вытягивает вперед правую руку с вытянутыми пальцами, ладонью внутрь, в направлении Рефери второй судейской бригады, показывая передачу полномочий и обязанностей второй бригаде, командует «</a:t>
            </a:r>
            <a:r>
              <a:rPr lang="ru-RU" sz="2000" dirty="0" err="1"/>
              <a:t>Рэй</a:t>
            </a:r>
            <a:r>
              <a:rPr lang="ru-RU" sz="2000" dirty="0"/>
              <a:t>!» и затем судейские бригады кланяются друг другу</a:t>
            </a:r>
          </a:p>
        </p:txBody>
      </p:sp>
    </p:spTree>
    <p:extLst>
      <p:ext uri="{BB962C8B-B14F-4D97-AF65-F5344CB8AC3E}">
        <p14:creationId xmlns:p14="http://schemas.microsoft.com/office/powerpoint/2010/main" val="91870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5" t="2169" r="8499" b="32843"/>
          <a:stretch/>
        </p:blipFill>
        <p:spPr>
          <a:xfrm>
            <a:off x="682358" y="339408"/>
            <a:ext cx="10827283" cy="61026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6832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СУДЕЙСКИЙ КОРПУС ПЕРВОГО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ВСЕРОССИЙСКОГО ТУРНИРА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76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63" y="453347"/>
            <a:ext cx="5875010" cy="39185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182" y="2412639"/>
            <a:ext cx="5181600" cy="39185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554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7764"/>
          <a:stretch>
            <a:fillRect/>
          </a:stretch>
        </p:blipFill>
        <p:spPr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7" y="2306782"/>
            <a:ext cx="3932237" cy="3811588"/>
          </a:xfrm>
        </p:spPr>
        <p:txBody>
          <a:bodyPr/>
          <a:lstStyle/>
          <a:p>
            <a:r>
              <a:rPr lang="ru-RU" sz="2000" dirty="0"/>
              <a:t>Далее первая судейская бригада покидает соревновательную </a:t>
            </a:r>
            <a:r>
              <a:rPr lang="ru-RU" sz="2000" dirty="0" smtClean="0"/>
              <a:t>площадку выполняя два поклона (первый в сторону Президиума, второй в сторону центра татами), </a:t>
            </a:r>
            <a:r>
              <a:rPr lang="ru-RU" sz="2000" dirty="0"/>
              <a:t>а вторая выстраивается на противоположной от Президиума стороне и выполняет действия, описанные в п. 7.5.1.</a:t>
            </a:r>
          </a:p>
          <a:p>
            <a:r>
              <a:rPr lang="ru-RU" sz="20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26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7764"/>
          <a:stretch>
            <a:fillRect/>
          </a:stretch>
        </p:blipFill>
        <p:spPr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7" y="2602346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/>
              <a:t>Чтобы не нарушать ход соревнований, Рефери второй судейской бригады подает команду «</a:t>
            </a:r>
            <a:r>
              <a:rPr lang="ru-RU" sz="2000" dirty="0" err="1"/>
              <a:t>Сёмэн</a:t>
            </a:r>
            <a:r>
              <a:rPr lang="ru-RU" sz="2000" dirty="0"/>
              <a:t>-ни </a:t>
            </a:r>
            <a:r>
              <a:rPr lang="ru-RU" sz="2000" dirty="0" err="1"/>
              <a:t>рэй</a:t>
            </a:r>
            <a:r>
              <a:rPr lang="ru-RU" sz="2000" dirty="0"/>
              <a:t>!», не дожидаясь пока первая судейская бригада полностью покинет соревновательную площадку.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0960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476672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smtClean="0"/>
              <a:t>СОРЕВНОВАНИЯ ПО КАТА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1109" y="1446934"/>
            <a:ext cx="10515600" cy="43513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/>
              <a:t>Соревнования по ката проводятся в следующих дисциплинах:</a:t>
            </a:r>
          </a:p>
          <a:p>
            <a:pPr lvl="0"/>
            <a:r>
              <a:rPr lang="ru-RU" sz="2400" dirty="0"/>
              <a:t>ката;</a:t>
            </a:r>
          </a:p>
          <a:p>
            <a:pPr lvl="0"/>
            <a:r>
              <a:rPr lang="ru-RU" sz="2400" dirty="0" err="1"/>
              <a:t>ката-группа</a:t>
            </a:r>
            <a:r>
              <a:rPr lang="ru-RU" sz="2400" dirty="0"/>
              <a:t>;</a:t>
            </a:r>
          </a:p>
          <a:p>
            <a:pPr marL="342900" lvl="2" indent="-342900">
              <a:buNone/>
            </a:pPr>
            <a:r>
              <a:rPr lang="ru-RU" sz="2400" dirty="0"/>
              <a:t> Соревнования по ката можно проводить в </a:t>
            </a:r>
            <a:r>
              <a:rPr lang="ru-RU" sz="2400" dirty="0" err="1"/>
              <a:t>онлайн-формате</a:t>
            </a:r>
            <a:r>
              <a:rPr lang="ru-RU" sz="2400" dirty="0"/>
              <a:t>, когда судьями оценивается исполнение участниками ката в </a:t>
            </a:r>
            <a:r>
              <a:rPr lang="ru-RU" sz="2400" dirty="0" err="1"/>
              <a:t>онлайн-режиме</a:t>
            </a:r>
            <a:r>
              <a:rPr lang="ru-RU" sz="2400" dirty="0"/>
              <a:t> или приложенные </a:t>
            </a:r>
            <a:r>
              <a:rPr lang="ru-RU" sz="2400" dirty="0" err="1"/>
              <a:t>видеофайлы</a:t>
            </a:r>
            <a:r>
              <a:rPr lang="ru-RU" sz="2400" dirty="0"/>
              <a:t>;</a:t>
            </a:r>
          </a:p>
          <a:p>
            <a:pPr>
              <a:buNone/>
            </a:pPr>
            <a:r>
              <a:rPr lang="ru-RU" sz="2400" dirty="0" smtClean="0"/>
              <a:t>Соревнования проводятся с </a:t>
            </a:r>
            <a:r>
              <a:rPr lang="ru-RU" sz="2400" dirty="0"/>
              <a:t>применением олимпийской </a:t>
            </a:r>
            <a:r>
              <a:rPr lang="ru-RU" sz="2400" dirty="0" smtClean="0"/>
              <a:t>системы и определение победителя </a:t>
            </a:r>
            <a:r>
              <a:rPr lang="ru-RU" sz="2400" dirty="0"/>
              <a:t>в паре путем поднятия флажка цвета спортсмена, получившего наиболее высокую оценку в паре.</a:t>
            </a:r>
          </a:p>
          <a:p>
            <a:pPr marL="342900" lvl="2" indent="-342900"/>
            <a:endParaRPr lang="ru-RU" sz="2400" dirty="0"/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130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181" y="56717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ПЕРЕЧЕНЬ ОБЯЗАТЕЛЬНЫХ КАТА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170709" y="1382280"/>
            <a:ext cx="5181600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0000"/>
              </a:lnSpc>
              <a:spcBef>
                <a:spcPts val="456"/>
              </a:spcBef>
              <a:buNone/>
            </a:pPr>
            <a:r>
              <a:rPr lang="ru-RU" sz="6400" b="1" dirty="0"/>
              <a:t>8 и 9 лет:</a:t>
            </a:r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до 1/8 финала - </a:t>
            </a:r>
            <a:r>
              <a:rPr lang="ru-RU" sz="6400" dirty="0" err="1"/>
              <a:t>Тэйкеку</a:t>
            </a:r>
            <a:r>
              <a:rPr lang="ru-RU" sz="6400" dirty="0"/>
              <a:t> </a:t>
            </a:r>
            <a:r>
              <a:rPr lang="ru-RU" sz="6400" dirty="0" err="1"/>
              <a:t>соно</a:t>
            </a:r>
            <a:r>
              <a:rPr lang="ru-RU" sz="6400" dirty="0"/>
              <a:t> </a:t>
            </a:r>
            <a:r>
              <a:rPr lang="ru-RU" sz="6400" dirty="0" err="1"/>
              <a:t>ити</a:t>
            </a:r>
            <a:endParaRPr lang="ru-RU" sz="6400" dirty="0"/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1/8 финала </a:t>
            </a:r>
            <a:r>
              <a:rPr lang="ru-RU" sz="6400" b="1" dirty="0"/>
              <a:t>- </a:t>
            </a:r>
            <a:r>
              <a:rPr lang="ru-RU" sz="6400" dirty="0" err="1"/>
              <a:t>Тэйкеку</a:t>
            </a:r>
            <a:r>
              <a:rPr lang="ru-RU" sz="6400" dirty="0"/>
              <a:t> </a:t>
            </a:r>
            <a:r>
              <a:rPr lang="ru-RU" sz="6400" dirty="0" err="1"/>
              <a:t>соно</a:t>
            </a:r>
            <a:r>
              <a:rPr lang="ru-RU" sz="6400" dirty="0"/>
              <a:t> </a:t>
            </a:r>
            <a:r>
              <a:rPr lang="ru-RU" sz="6400" dirty="0" err="1"/>
              <a:t>ити</a:t>
            </a:r>
            <a:endParaRPr lang="ru-RU" sz="6400" dirty="0"/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1/4 финала - </a:t>
            </a:r>
            <a:r>
              <a:rPr lang="ru-RU" sz="6400" dirty="0" err="1"/>
              <a:t>Тэйкеку</a:t>
            </a:r>
            <a:r>
              <a:rPr lang="ru-RU" sz="6400" dirty="0"/>
              <a:t> </a:t>
            </a:r>
            <a:r>
              <a:rPr lang="ru-RU" sz="6400" dirty="0" err="1"/>
              <a:t>соно</a:t>
            </a:r>
            <a:r>
              <a:rPr lang="ru-RU" sz="6400" dirty="0"/>
              <a:t> ни</a:t>
            </a:r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1/2 финала - </a:t>
            </a:r>
            <a:r>
              <a:rPr lang="ru-RU" sz="6400" dirty="0" err="1"/>
              <a:t>Тэйкеку</a:t>
            </a:r>
            <a:r>
              <a:rPr lang="ru-RU" sz="6400" dirty="0"/>
              <a:t> </a:t>
            </a:r>
            <a:r>
              <a:rPr lang="ru-RU" sz="6400" dirty="0" err="1"/>
              <a:t>соно</a:t>
            </a:r>
            <a:r>
              <a:rPr lang="ru-RU" sz="6400" dirty="0"/>
              <a:t> сан</a:t>
            </a:r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Финал и за 3 место - </a:t>
            </a:r>
            <a:r>
              <a:rPr lang="ru-RU" sz="6400" dirty="0" err="1"/>
              <a:t>Пинан</a:t>
            </a:r>
            <a:r>
              <a:rPr lang="ru-RU" sz="6400" dirty="0"/>
              <a:t> </a:t>
            </a:r>
            <a:r>
              <a:rPr lang="ru-RU" sz="6400" dirty="0" err="1"/>
              <a:t>соно</a:t>
            </a:r>
            <a:r>
              <a:rPr lang="ru-RU" sz="6400" dirty="0"/>
              <a:t> </a:t>
            </a:r>
            <a:r>
              <a:rPr lang="ru-RU" sz="6400" dirty="0" err="1"/>
              <a:t>ити</a:t>
            </a:r>
            <a:endParaRPr lang="ru-RU" sz="6400" dirty="0"/>
          </a:p>
          <a:p>
            <a:pPr>
              <a:lnSpc>
                <a:spcPct val="100000"/>
              </a:lnSpc>
              <a:spcBef>
                <a:spcPts val="456"/>
              </a:spcBef>
            </a:pPr>
            <a:endParaRPr lang="ru-RU" sz="6400" b="1" dirty="0"/>
          </a:p>
          <a:p>
            <a:pPr marL="0" indent="0">
              <a:lnSpc>
                <a:spcPct val="100000"/>
              </a:lnSpc>
              <a:spcBef>
                <a:spcPts val="456"/>
              </a:spcBef>
              <a:buNone/>
            </a:pPr>
            <a:r>
              <a:rPr lang="ru-RU" sz="6400" b="1" dirty="0"/>
              <a:t>12-13 лет: </a:t>
            </a:r>
            <a:endParaRPr lang="ru-RU" sz="6400" dirty="0"/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до 1/8 финала – </a:t>
            </a:r>
            <a:r>
              <a:rPr lang="ru-RU" sz="6400" dirty="0" err="1"/>
              <a:t>Пинан</a:t>
            </a:r>
            <a:r>
              <a:rPr lang="ru-RU" sz="6400" dirty="0"/>
              <a:t> </a:t>
            </a:r>
            <a:r>
              <a:rPr lang="ru-RU" sz="6400" dirty="0" err="1"/>
              <a:t>соно</a:t>
            </a:r>
            <a:r>
              <a:rPr lang="ru-RU" sz="6400" dirty="0"/>
              <a:t> </a:t>
            </a:r>
            <a:r>
              <a:rPr lang="ru-RU" sz="6400" dirty="0" err="1"/>
              <a:t>ичи</a:t>
            </a:r>
            <a:endParaRPr lang="ru-RU" sz="6400" dirty="0"/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1/8 финала – </a:t>
            </a:r>
            <a:r>
              <a:rPr lang="ru-RU" sz="6400" dirty="0" err="1"/>
              <a:t>Пинан</a:t>
            </a:r>
            <a:r>
              <a:rPr lang="ru-RU" sz="6400" dirty="0"/>
              <a:t> </a:t>
            </a:r>
            <a:r>
              <a:rPr lang="ru-RU" sz="6400" dirty="0" err="1"/>
              <a:t>соно</a:t>
            </a:r>
            <a:r>
              <a:rPr lang="ru-RU" sz="6400" dirty="0"/>
              <a:t> ни</a:t>
            </a:r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1/4 финала – </a:t>
            </a:r>
            <a:r>
              <a:rPr lang="ru-RU" sz="6400" dirty="0" err="1"/>
              <a:t>Пинан</a:t>
            </a:r>
            <a:r>
              <a:rPr lang="ru-RU" sz="6400" dirty="0"/>
              <a:t> </a:t>
            </a:r>
            <a:r>
              <a:rPr lang="ru-RU" sz="6400" dirty="0" err="1"/>
              <a:t>соно</a:t>
            </a:r>
            <a:r>
              <a:rPr lang="ru-RU" sz="6400" dirty="0"/>
              <a:t> сан</a:t>
            </a:r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1/2 финала – </a:t>
            </a:r>
            <a:r>
              <a:rPr lang="ru-RU" sz="6400" dirty="0" err="1"/>
              <a:t>Пинан</a:t>
            </a:r>
            <a:r>
              <a:rPr lang="ru-RU" sz="6400" dirty="0"/>
              <a:t> </a:t>
            </a:r>
            <a:r>
              <a:rPr lang="ru-RU" sz="6400" dirty="0" err="1"/>
              <a:t>соно</a:t>
            </a:r>
            <a:r>
              <a:rPr lang="ru-RU" sz="6400" dirty="0"/>
              <a:t> </a:t>
            </a:r>
            <a:r>
              <a:rPr lang="ru-RU" sz="6400" dirty="0" err="1"/>
              <a:t>ён</a:t>
            </a:r>
            <a:endParaRPr lang="ru-RU" sz="6400" dirty="0"/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Финал и за 3 место – </a:t>
            </a:r>
            <a:r>
              <a:rPr lang="ru-RU" sz="6400" dirty="0" err="1"/>
              <a:t>Пинан</a:t>
            </a:r>
            <a:r>
              <a:rPr lang="ru-RU" sz="6400" dirty="0"/>
              <a:t> </a:t>
            </a:r>
            <a:r>
              <a:rPr lang="ru-RU" sz="6400" dirty="0" err="1"/>
              <a:t>соно</a:t>
            </a:r>
            <a:r>
              <a:rPr lang="ru-RU" sz="6400" dirty="0"/>
              <a:t> </a:t>
            </a:r>
            <a:r>
              <a:rPr lang="ru-RU" sz="6400" dirty="0" err="1"/>
              <a:t>го</a:t>
            </a:r>
            <a:endParaRPr lang="ru-RU" sz="6400" dirty="0"/>
          </a:p>
          <a:p>
            <a:pPr marL="0" indent="0">
              <a:lnSpc>
                <a:spcPct val="100000"/>
              </a:lnSpc>
              <a:spcBef>
                <a:spcPts val="456"/>
              </a:spcBef>
              <a:buNone/>
            </a:pPr>
            <a:r>
              <a:rPr lang="ru-RU" sz="6400" dirty="0"/>
              <a:t> </a:t>
            </a:r>
          </a:p>
          <a:p>
            <a:pPr marL="0" indent="0">
              <a:lnSpc>
                <a:spcPct val="100000"/>
              </a:lnSpc>
              <a:spcBef>
                <a:spcPts val="456"/>
              </a:spcBef>
              <a:buNone/>
            </a:pPr>
            <a:r>
              <a:rPr lang="ru-RU" sz="6400" b="1" dirty="0"/>
              <a:t>14-15 лет:</a:t>
            </a:r>
            <a:endParaRPr lang="ru-RU" sz="6400" dirty="0"/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до 1/8 финала	– </a:t>
            </a:r>
            <a:r>
              <a:rPr lang="ru-RU" sz="6400" dirty="0" err="1"/>
              <a:t>Пинан</a:t>
            </a:r>
            <a:r>
              <a:rPr lang="ru-RU" sz="6400" dirty="0"/>
              <a:t> </a:t>
            </a:r>
            <a:r>
              <a:rPr lang="ru-RU" sz="6400" dirty="0" err="1"/>
              <a:t>соно</a:t>
            </a:r>
            <a:r>
              <a:rPr lang="ru-RU" sz="6400" dirty="0"/>
              <a:t> </a:t>
            </a:r>
            <a:r>
              <a:rPr lang="ru-RU" sz="6400" dirty="0" err="1"/>
              <a:t>го</a:t>
            </a:r>
            <a:endParaRPr lang="ru-RU" sz="6400" dirty="0"/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1/8 финала – </a:t>
            </a:r>
            <a:r>
              <a:rPr lang="ru-RU" sz="6400" dirty="0" err="1"/>
              <a:t>Гексай</a:t>
            </a:r>
            <a:r>
              <a:rPr lang="ru-RU" sz="6400" dirty="0"/>
              <a:t> дай </a:t>
            </a:r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1/4 финала – Цуки но ката</a:t>
            </a:r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1/2 финала – </a:t>
            </a:r>
            <a:r>
              <a:rPr lang="ru-RU" sz="6400" dirty="0" err="1"/>
              <a:t>Янцу</a:t>
            </a:r>
            <a:endParaRPr lang="ru-RU" sz="6400" dirty="0"/>
          </a:p>
          <a:p>
            <a:pPr>
              <a:lnSpc>
                <a:spcPct val="100000"/>
              </a:lnSpc>
              <a:spcBef>
                <a:spcPts val="456"/>
              </a:spcBef>
            </a:pPr>
            <a:r>
              <a:rPr lang="ru-RU" sz="6400" dirty="0"/>
              <a:t>Финал и за 3 место – </a:t>
            </a:r>
            <a:r>
              <a:rPr lang="ru-RU" sz="6400" dirty="0" err="1"/>
              <a:t>Сайха</a:t>
            </a:r>
            <a:endParaRPr lang="ru-RU" sz="6400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7197436" y="1382280"/>
            <a:ext cx="5181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456"/>
              </a:spcBef>
              <a:buNone/>
            </a:pPr>
            <a:r>
              <a:rPr lang="ru-RU" sz="1600" b="1" dirty="0"/>
              <a:t>10 и 11 лет:</a:t>
            </a:r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до 1/8 финала - </a:t>
            </a:r>
            <a:r>
              <a:rPr lang="ru-RU" sz="1600" dirty="0" err="1"/>
              <a:t>Тэйкеку</a:t>
            </a:r>
            <a:r>
              <a:rPr lang="ru-RU" sz="1600" dirty="0"/>
              <a:t> </a:t>
            </a:r>
            <a:r>
              <a:rPr lang="ru-RU" sz="1600" dirty="0" err="1"/>
              <a:t>соно</a:t>
            </a:r>
            <a:r>
              <a:rPr lang="ru-RU" sz="1600" dirty="0"/>
              <a:t> </a:t>
            </a:r>
            <a:r>
              <a:rPr lang="ru-RU" sz="1600" dirty="0" err="1"/>
              <a:t>ити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1/8 финала </a:t>
            </a:r>
            <a:r>
              <a:rPr lang="ru-RU" sz="1600" b="1" dirty="0"/>
              <a:t>- </a:t>
            </a:r>
            <a:r>
              <a:rPr lang="ru-RU" sz="1600" dirty="0" err="1"/>
              <a:t>Тэйкеку</a:t>
            </a:r>
            <a:r>
              <a:rPr lang="ru-RU" sz="1600" dirty="0"/>
              <a:t> </a:t>
            </a:r>
            <a:r>
              <a:rPr lang="ru-RU" sz="1600" dirty="0" err="1"/>
              <a:t>соно</a:t>
            </a:r>
            <a:r>
              <a:rPr lang="ru-RU" sz="1600" dirty="0"/>
              <a:t> ни</a:t>
            </a:r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1/4 финала - </a:t>
            </a:r>
            <a:r>
              <a:rPr lang="ru-RU" sz="1600" dirty="0" err="1"/>
              <a:t>Тэйкеку</a:t>
            </a:r>
            <a:r>
              <a:rPr lang="ru-RU" sz="1600" dirty="0"/>
              <a:t> </a:t>
            </a:r>
            <a:r>
              <a:rPr lang="ru-RU" sz="1600" dirty="0" err="1"/>
              <a:t>соно</a:t>
            </a:r>
            <a:r>
              <a:rPr lang="ru-RU" sz="1600" dirty="0"/>
              <a:t> сан</a:t>
            </a:r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1/2 финала - </a:t>
            </a:r>
            <a:r>
              <a:rPr lang="ru-RU" sz="1600" dirty="0" err="1"/>
              <a:t>Пинан</a:t>
            </a:r>
            <a:r>
              <a:rPr lang="ru-RU" sz="1600" dirty="0"/>
              <a:t> </a:t>
            </a:r>
            <a:r>
              <a:rPr lang="ru-RU" sz="1600" dirty="0" err="1"/>
              <a:t>соно</a:t>
            </a:r>
            <a:r>
              <a:rPr lang="ru-RU" sz="1600" dirty="0"/>
              <a:t> </a:t>
            </a:r>
            <a:r>
              <a:rPr lang="ru-RU" sz="1600" dirty="0" err="1"/>
              <a:t>ити</a:t>
            </a:r>
            <a:endParaRPr lang="ru-RU" sz="1600" b="1" dirty="0"/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Финал и за 3 место - </a:t>
            </a:r>
            <a:r>
              <a:rPr lang="ru-RU" sz="1600" dirty="0" err="1"/>
              <a:t>Пинан</a:t>
            </a:r>
            <a:r>
              <a:rPr lang="ru-RU" sz="1600" dirty="0"/>
              <a:t> </a:t>
            </a:r>
            <a:r>
              <a:rPr lang="ru-RU" sz="1600" dirty="0" err="1"/>
              <a:t>соно</a:t>
            </a:r>
            <a:r>
              <a:rPr lang="ru-RU" sz="1600" dirty="0"/>
              <a:t> ни</a:t>
            </a:r>
          </a:p>
          <a:p>
            <a:pPr marL="0" indent="0">
              <a:lnSpc>
                <a:spcPct val="80000"/>
              </a:lnSpc>
              <a:spcBef>
                <a:spcPts val="456"/>
              </a:spcBef>
              <a:buNone/>
            </a:pPr>
            <a:endParaRPr lang="ru-RU" sz="1600" b="1" dirty="0"/>
          </a:p>
          <a:p>
            <a:pPr marL="0" indent="0">
              <a:lnSpc>
                <a:spcPct val="80000"/>
              </a:lnSpc>
              <a:spcBef>
                <a:spcPts val="456"/>
              </a:spcBef>
              <a:buNone/>
            </a:pPr>
            <a:r>
              <a:rPr lang="ru-RU" sz="1600" b="1" dirty="0"/>
              <a:t>16-17 лет: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до 1/8 финала – Цуки но ката</a:t>
            </a:r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1/8 финала – </a:t>
            </a:r>
            <a:r>
              <a:rPr lang="ru-RU" sz="1600" dirty="0" err="1"/>
              <a:t>Янцу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1/4 финала – </a:t>
            </a:r>
            <a:r>
              <a:rPr lang="ru-RU" sz="1600" dirty="0" err="1"/>
              <a:t>Сайха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1/2 финала – </a:t>
            </a:r>
            <a:r>
              <a:rPr lang="ru-RU" sz="1600" dirty="0" err="1"/>
              <a:t>Гексай</a:t>
            </a:r>
            <a:r>
              <a:rPr lang="ru-RU" sz="1600" dirty="0"/>
              <a:t> </a:t>
            </a:r>
            <a:r>
              <a:rPr lang="ru-RU" sz="1600" dirty="0" err="1"/>
              <a:t>Шо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Финал и за 3 место – </a:t>
            </a:r>
            <a:r>
              <a:rPr lang="ru-RU" sz="1600" dirty="0" err="1"/>
              <a:t>Сейнчин</a:t>
            </a:r>
            <a:endParaRPr lang="ru-RU" sz="1600" dirty="0"/>
          </a:p>
          <a:p>
            <a:pPr marL="0" indent="0">
              <a:lnSpc>
                <a:spcPct val="80000"/>
              </a:lnSpc>
              <a:spcBef>
                <a:spcPts val="456"/>
              </a:spcBef>
              <a:buNone/>
            </a:pPr>
            <a:r>
              <a:rPr lang="ru-RU" sz="1600" dirty="0"/>
              <a:t> </a:t>
            </a:r>
          </a:p>
          <a:p>
            <a:pPr marL="0" indent="0">
              <a:lnSpc>
                <a:spcPct val="80000"/>
              </a:lnSpc>
              <a:spcBef>
                <a:spcPts val="456"/>
              </a:spcBef>
              <a:buNone/>
            </a:pPr>
            <a:r>
              <a:rPr lang="ru-RU" sz="1600" b="1" dirty="0"/>
              <a:t>18 лет и старше: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до 1/8 финала – </a:t>
            </a:r>
            <a:r>
              <a:rPr lang="ru-RU" sz="1600" dirty="0" err="1"/>
              <a:t>Гексай</a:t>
            </a:r>
            <a:r>
              <a:rPr lang="ru-RU" sz="1600" dirty="0"/>
              <a:t> </a:t>
            </a:r>
            <a:r>
              <a:rPr lang="ru-RU" sz="1600" dirty="0" err="1"/>
              <a:t>Шо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1/8 финала – </a:t>
            </a:r>
            <a:r>
              <a:rPr lang="ru-RU" sz="1600" dirty="0" err="1"/>
              <a:t>Сейнчин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1/4 финала – Канку дай</a:t>
            </a:r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1/2 финала – </a:t>
            </a:r>
            <a:r>
              <a:rPr lang="ru-RU" sz="1600" dirty="0" err="1"/>
              <a:t>Сейпай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456"/>
              </a:spcBef>
            </a:pPr>
            <a:r>
              <a:rPr lang="ru-RU" sz="1600" dirty="0"/>
              <a:t>Финал и за 3 место – </a:t>
            </a:r>
            <a:r>
              <a:rPr lang="ru-RU" sz="1600" dirty="0" err="1"/>
              <a:t>Сушихо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456"/>
              </a:spcBef>
            </a:pP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14575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ru-RU" dirty="0"/>
              <a:t>В отборочных кругах и в финале участники выполняют ката, обязательные для всех участников дисциплины.  Количество и перечень обязательных ката по возрастным категориям оговаривается в Положении/Регламенте в соответствии с установленным Перечнем обязательных ката </a:t>
            </a:r>
            <a:r>
              <a:rPr lang="en-US" dirty="0"/>
              <a:t>KWU</a:t>
            </a:r>
            <a:r>
              <a:rPr lang="ru-RU" dirty="0"/>
              <a:t>.</a:t>
            </a:r>
            <a:endParaRPr lang="ru-RU" sz="1400" dirty="0"/>
          </a:p>
          <a:p>
            <a:endParaRPr lang="ru-RU" sz="1800" dirty="0"/>
          </a:p>
          <a:p>
            <a:pPr lvl="2"/>
            <a:r>
              <a:rPr lang="ru-RU" dirty="0"/>
              <a:t>Для определения порядка выступления участников перед отборочными кругами проводится жеребьевка. </a:t>
            </a:r>
            <a:endParaRPr lang="ru-RU" sz="1400" dirty="0"/>
          </a:p>
          <a:p>
            <a:pPr marL="0" indent="0">
              <a:buNone/>
            </a:pP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3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При оценивании ката при помощи флажков. В результате жеребьевки спортсмены разбиваются на пары. В паре спортсмены по очереди выполняют ката 1-го круга. После завершения выступления второго спортсмена в паре судьи определяют победителя путем поднятия соответствующего флажка. Так как судей нечетное количество, то победитель определяется простым подсчетом флажков соответствующего цвета. </a:t>
            </a:r>
          </a:p>
          <a:p>
            <a:r>
              <a:rPr lang="ru-RU" sz="2000" dirty="0"/>
              <a:t>В случае ничейного результата претенденты должны выполнить по указанию Главного судьи ката еще раз, с обязательным решением судей.</a:t>
            </a:r>
          </a:p>
          <a:p>
            <a:r>
              <a:rPr lang="ru-RU" sz="2000" dirty="0"/>
              <a:t>Победитель в паре проходит в следующий круг. В каждом следующем круге спортсмены выполняют ката соответствующего круга.</a:t>
            </a:r>
          </a:p>
          <a:p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8100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4992" y="620688"/>
            <a:ext cx="7754416" cy="792088"/>
          </a:xfrm>
        </p:spPr>
        <p:txBody>
          <a:bodyPr>
            <a:noAutofit/>
          </a:bodyPr>
          <a:lstStyle/>
          <a:p>
            <a:r>
              <a:rPr lang="ru-RU" sz="2800" dirty="0"/>
              <a:t>В дисциплине «ката-группа» при выходе на соревновательную площадку участники выстраиваются в диагональ от рефери к углу татами, как показано на рисунках ниже.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132857"/>
            <a:ext cx="4038600" cy="3893007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32856"/>
            <a:ext cx="4038600" cy="3884748"/>
          </a:xfrm>
        </p:spPr>
      </p:pic>
    </p:spTree>
    <p:extLst>
      <p:ext uri="{BB962C8B-B14F-4D97-AF65-F5344CB8AC3E}">
        <p14:creationId xmlns:p14="http://schemas.microsoft.com/office/powerpoint/2010/main" val="3901118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938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СОРЕВНОВАНИЯ ПО КУМИТЭ</a:t>
            </a:r>
            <a:br>
              <a:rPr lang="ru-RU" b="1" dirty="0" smtClean="0"/>
            </a:br>
            <a:r>
              <a:rPr lang="ru-RU" sz="2700" b="1" dirty="0" smtClean="0"/>
              <a:t>Временной </a:t>
            </a:r>
            <a:r>
              <a:rPr lang="ru-RU" sz="2700" b="1" dirty="0"/>
              <a:t>регламент поединка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430261"/>
              </p:ext>
            </p:extLst>
          </p:nvPr>
        </p:nvGraphicFramePr>
        <p:xfrm>
          <a:off x="1775520" y="1049770"/>
          <a:ext cx="8640960" cy="5572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09"/>
                <a:gridCol w="2784309"/>
                <a:gridCol w="3072342"/>
              </a:tblGrid>
              <a:tr h="214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Возрастная категория</a:t>
                      </a:r>
                      <a:endParaRPr lang="ru-RU" sz="10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Отборочные круги</a:t>
                      </a:r>
                      <a:endParaRPr lang="ru-RU" sz="10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Основные круги</a:t>
                      </a:r>
                      <a:endParaRPr lang="ru-RU" sz="10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36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мальчики и девочки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 smtClean="0">
                          <a:latin typeface="Times New Roman"/>
                          <a:ea typeface="MS Mincho"/>
                        </a:rPr>
                        <a:t>10 </a:t>
                      </a:r>
                      <a:r>
                        <a:rPr lang="ru-RU" sz="1200" dirty="0">
                          <a:latin typeface="Times New Roman"/>
                          <a:ea typeface="MS Mincho"/>
                        </a:rPr>
                        <a:t>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взвешивание (не менее 1 кг) 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взвешивание (не менее 1 кг)+ 1 мин</a:t>
                      </a:r>
                    </a:p>
                  </a:txBody>
                  <a:tcPr marL="68580" marR="68580" marT="0" marB="0" anchor="ctr"/>
                </a:tc>
              </a:tr>
              <a:tr h="236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мальчики и девочки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 smtClean="0">
                          <a:latin typeface="Times New Roman"/>
                          <a:ea typeface="MS Mincho"/>
                        </a:rPr>
                        <a:t>11 </a:t>
                      </a:r>
                      <a:r>
                        <a:rPr lang="ru-RU" sz="1200" dirty="0">
                          <a:latin typeface="Times New Roman"/>
                          <a:ea typeface="MS Mincho"/>
                        </a:rPr>
                        <a:t>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взвешивание (не менее 1 кг) 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взвешивание (не менее 1 кг)+ 1 мин</a:t>
                      </a:r>
                    </a:p>
                  </a:txBody>
                  <a:tcPr marL="68580" marR="68580" marT="0" marB="0" anchor="ctr"/>
                </a:tc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юноши и девушки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12-13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+ 1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+ 1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 + 1 мин</a:t>
                      </a:r>
                    </a:p>
                  </a:txBody>
                  <a:tcPr marL="68580" marR="68580" marT="0" marB="0" anchor="ctr"/>
                </a:tc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юноши и девушки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14-15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 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юниоры и юниорки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16-17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кг)+ 2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кг)+ 2 мин</a:t>
                      </a:r>
                    </a:p>
                  </a:txBody>
                  <a:tcPr marL="68580" marR="68580" marT="0" marB="0" anchor="ctr"/>
                </a:tc>
              </a:tr>
              <a:tr h="629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мужчины и женщины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18 лет и старше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(кроме абсолютной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весовой категории)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кг)+ 2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3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+ </a:t>
                      </a:r>
                      <a:r>
                        <a:rPr lang="ru-RU" sz="1200" dirty="0" err="1">
                          <a:latin typeface="Times New Roman"/>
                          <a:ea typeface="MS Mincho"/>
                        </a:rPr>
                        <a:t>тамэсивари</a:t>
                      </a:r>
                      <a:r>
                        <a:rPr lang="ru-RU" sz="1200" dirty="0">
                          <a:latin typeface="Times New Roman"/>
                          <a:ea typeface="MS Mincho"/>
                        </a:rPr>
                        <a:t> + 2 мин</a:t>
                      </a:r>
                    </a:p>
                  </a:txBody>
                  <a:tcPr marL="68580" marR="68580" marT="0" marB="0" anchor="ctr"/>
                </a:tc>
              </a:tr>
              <a:tr h="629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мужчины и женщины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18 лет и старше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(абсолютная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весовая категория)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3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10 кг)+ 2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3 мин + 2 мин + 2 мин + взвешивание (не менее 10 кг)+ </a:t>
                      </a:r>
                      <a:r>
                        <a:rPr lang="ru-RU" sz="1200" dirty="0" err="1">
                          <a:latin typeface="Times New Roman"/>
                          <a:ea typeface="MS Mincho"/>
                        </a:rPr>
                        <a:t>тамэсивари</a:t>
                      </a:r>
                      <a:r>
                        <a:rPr lang="ru-RU" sz="1200" dirty="0">
                          <a:latin typeface="Times New Roman"/>
                          <a:ea typeface="MS Mincho"/>
                        </a:rPr>
                        <a:t> + 2 мин</a:t>
                      </a:r>
                    </a:p>
                  </a:txBody>
                  <a:tcPr marL="68580" marR="68580" marT="0" marB="0" anchor="ctr"/>
                </a:tc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ветераны 35-39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+ 1,5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ветераны 40-44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+ 1,5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ветераны 45 лет и старше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+ 1,5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78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719715" y="281710"/>
            <a:ext cx="3932237" cy="1600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ВАЖНО!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7764"/>
          <a:stretch>
            <a:fillRect/>
          </a:stretch>
        </p:blipFill>
        <p:spPr>
          <a:xfrm>
            <a:off x="4943042" y="987425"/>
            <a:ext cx="6172200" cy="4873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19714" y="2389909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При судействе поединков судья должен всегда помнить, что на первом месте должно стоять здоровье участников турнира. </a:t>
            </a:r>
          </a:p>
          <a:p>
            <a:r>
              <a:rPr lang="ru-RU" sz="2000" dirty="0" smtClean="0"/>
              <a:t>Стараться не доводить до травм, следить за ходом поединка и своевременно давать оценку происходящего на спортивной площадке.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2556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2689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ДЕВИЗ СУДЕЙ КИОКУШИН: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/>
              <a:t>«Здесь нет своих, здесь нет чужих, </a:t>
            </a:r>
          </a:p>
          <a:p>
            <a:pPr algn="ctr">
              <a:buNone/>
            </a:pPr>
            <a:r>
              <a:rPr lang="ru-RU" sz="4000" dirty="0"/>
              <a:t>есть спортсмены, которые упорно тренировались, чтобы показать свой максимальный результат! И задача судейского корпуса заключается в том, чтобы судить так, чтобы мог победить сильнейший - достойный этой победы!»</a:t>
            </a:r>
          </a:p>
          <a:p>
            <a:pPr algn="ctr">
              <a:buNone/>
            </a:pPr>
            <a:endParaRPr lang="ru-RU" sz="40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96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ЖЕСТЫ РЕФЕРИ И БОКОВЫХ СУДЕЙ ПРИ СУДЕЙСТВЕ КУМИТЭ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1" r="23581"/>
          <a:stretch/>
        </p:blipFill>
        <p:spPr>
          <a:xfrm rot="5400000">
            <a:off x="6155345" y="774443"/>
            <a:ext cx="4825212" cy="53638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839788" y="2082800"/>
            <a:ext cx="3932237" cy="3811588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Перед началом поединка Судья-информатор приглашает участников на соревновательную площадку. Первым вызывается участник «</a:t>
            </a:r>
            <a:r>
              <a:rPr lang="ru-RU" sz="2000" dirty="0" err="1"/>
              <a:t>широ</a:t>
            </a:r>
            <a:r>
              <a:rPr lang="ru-RU" sz="2000" dirty="0"/>
              <a:t>», вторым – участник «</a:t>
            </a:r>
            <a:r>
              <a:rPr lang="ru-RU" sz="2000" dirty="0" err="1"/>
              <a:t>ака</a:t>
            </a:r>
            <a:r>
              <a:rPr lang="ru-RU" sz="2000" dirty="0"/>
              <a:t>». Участники должны подходить к соревновательной площадке с противоположных сторон. Участник «</a:t>
            </a:r>
            <a:r>
              <a:rPr lang="ru-RU" sz="2000" dirty="0" err="1"/>
              <a:t>широ</a:t>
            </a:r>
            <a:r>
              <a:rPr lang="ru-RU" sz="2000" dirty="0"/>
              <a:t>» подходит к соревновательной площадки со стороны левой руки Рефери стороны, участник «</a:t>
            </a:r>
            <a:r>
              <a:rPr lang="ru-RU" sz="2000" dirty="0" err="1"/>
              <a:t>ака</a:t>
            </a:r>
            <a:r>
              <a:rPr lang="ru-RU" sz="2000" dirty="0"/>
              <a:t>» со стороны правой руки.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9996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5044643" y="941243"/>
            <a:ext cx="6172200" cy="48736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159000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Когда участник выходит на соревновательную площадку Рефери показывает ему его место, указывая вытянутой рукой с вытянутыми пальцами на ближайшую к участнику линию исходной позиции.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6726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1242" y="1133764"/>
            <a:ext cx="3932237" cy="3811588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/>
              <a:t>Являясь частью этикета </a:t>
            </a:r>
            <a:r>
              <a:rPr lang="ru-RU" sz="2000" dirty="0" err="1"/>
              <a:t>Киокушин</a:t>
            </a:r>
            <a:r>
              <a:rPr lang="ru-RU" sz="2000" dirty="0"/>
              <a:t>, поклон РЭЙ является традицией, которая выражает уважение и дисциплину и пронизывает всю уникальную практику нашего спорта.</a:t>
            </a:r>
          </a:p>
          <a:p>
            <a:r>
              <a:rPr lang="ru-RU" sz="2000" dirty="0"/>
              <a:t>При поклоне участник скрещивает руки перед лицом и затем разводит руки по диагоналям вниз, одновременно наклоняясь вперед, при этом голова должна быть опущена, а спина выпрямлена. Все поклоны стоя выполняются на угол 30 градусов относительно талии.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7416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69097" y="2667000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/>
              <a:t>Участники встают на своих исходных позициях лицом друг к другу. Рефери стоит на своей исходной позиции.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3793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67497" y="1518443"/>
            <a:ext cx="3932237" cy="3811588"/>
          </a:xfrm>
        </p:spPr>
        <p:txBody>
          <a:bodyPr/>
          <a:lstStyle/>
          <a:p>
            <a:r>
              <a:rPr lang="ru-RU" sz="2000" dirty="0"/>
              <a:t>По команде Рефери </a:t>
            </a:r>
            <a:r>
              <a:rPr lang="ru-RU" sz="2000" dirty="0" smtClean="0"/>
              <a:t>«</a:t>
            </a:r>
            <a:r>
              <a:rPr lang="ru-RU" sz="2000" dirty="0" err="1" smtClean="0"/>
              <a:t>Шомэн</a:t>
            </a:r>
            <a:r>
              <a:rPr lang="ru-RU" sz="2000" dirty="0" smtClean="0"/>
              <a:t>-ни</a:t>
            </a:r>
            <a:r>
              <a:rPr lang="ru-RU" sz="2000" dirty="0"/>
              <a:t>!» («Лицом к Президиуму!», в этот момент Рефери вытягивает правую руку с вытянутыми пальцами в направлении Президиума) участники поворачиваются в сторону Президиума и по команде Рефери «</a:t>
            </a:r>
            <a:r>
              <a:rPr lang="ru-RU" sz="2000" dirty="0" err="1"/>
              <a:t>Рэй</a:t>
            </a:r>
            <a:r>
              <a:rPr lang="ru-RU" sz="2000" dirty="0"/>
              <a:t>!» («Поклон!») кланяются Президиуму. Рефери кланяется Президиуму вместе участниками.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20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9023" y="1226127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/>
              <a:t>По команде Рефери «</a:t>
            </a:r>
            <a:r>
              <a:rPr lang="ru-RU" sz="2000" dirty="0" err="1"/>
              <a:t>Сюшин</a:t>
            </a:r>
            <a:r>
              <a:rPr lang="ru-RU" sz="2000" dirty="0"/>
              <a:t>-ни!» («Лицом к Рефери!»; в этот момент Рефери вытягивает руки, сжатые в кулаки, в положении ладонями вверх, в направлении участников) участники поворачиваются к Рефери и по его команде «</a:t>
            </a:r>
            <a:r>
              <a:rPr lang="ru-RU" sz="2000" dirty="0" err="1"/>
              <a:t>Рэй</a:t>
            </a:r>
            <a:r>
              <a:rPr lang="ru-RU" sz="2000" dirty="0"/>
              <a:t>!» («Поклон!»; в этот момент Рефери подносит кулаки ладонями вниз к подбородку) они кланяются Рефери. Рефери также кланяется участникам.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2236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5173951" y="967654"/>
            <a:ext cx="6172200" cy="4873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8806" y="1789545"/>
            <a:ext cx="3932237" cy="3811588"/>
          </a:xfrm>
        </p:spPr>
        <p:txBody>
          <a:bodyPr/>
          <a:lstStyle/>
          <a:p>
            <a:r>
              <a:rPr lang="ru-RU" sz="2000" dirty="0"/>
              <a:t>По команде Рефери «О-</a:t>
            </a:r>
            <a:r>
              <a:rPr lang="ru-RU" sz="2000" dirty="0" err="1"/>
              <a:t>тагай</a:t>
            </a:r>
            <a:r>
              <a:rPr lang="ru-RU" sz="2000" dirty="0"/>
              <a:t>-ни!» («Лицом друг к другу!»; в этот момент Рефери вытягивает руки, сжатые в кулаки, в положении ладонями вверх, в направлении участников) участники поворачиваются друг к другу и по команде Рефери «</a:t>
            </a:r>
            <a:r>
              <a:rPr lang="ru-RU" sz="2000" dirty="0" err="1"/>
              <a:t>Рэй</a:t>
            </a:r>
            <a:r>
              <a:rPr lang="ru-RU" sz="2000" dirty="0"/>
              <a:t>!» («Поклон!»; в этот момент Рефери сводит кулаки на уровне груди) участники кланяются друг другу. При этом Рефери не кланяется.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137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6661" y="1263073"/>
            <a:ext cx="3932237" cy="3811588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По команде Рефери «</a:t>
            </a:r>
            <a:r>
              <a:rPr lang="ru-RU" sz="2000" dirty="0" err="1"/>
              <a:t>Камаэтэ</a:t>
            </a:r>
            <a:r>
              <a:rPr lang="ru-RU" sz="2000" dirty="0"/>
              <a:t>!» («Приготовиться!»; в этот момент Рефери имитирует боевую изготовку, подняв руки перед собой) участники одновременно отставляют одну ногу назад и принимают боевые изготовки, ожидая команды Рефери «</a:t>
            </a:r>
            <a:r>
              <a:rPr lang="ru-RU" sz="2000" dirty="0" err="1"/>
              <a:t>Хадзимэ</a:t>
            </a:r>
            <a:r>
              <a:rPr lang="ru-RU" sz="2000" dirty="0"/>
              <a:t>!» («Начать!»). В этот момент Рефери проверяет готовность участников начать поединок и удостоверяется, что они находятся за линиями исходных позиций.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4343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5007697" y="995363"/>
            <a:ext cx="6172200" cy="48736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2843" y="2436091"/>
            <a:ext cx="3932237" cy="3811588"/>
          </a:xfrm>
        </p:spPr>
        <p:txBody>
          <a:bodyPr/>
          <a:lstStyle/>
          <a:p>
            <a:r>
              <a:rPr lang="ru-RU" sz="2000" dirty="0"/>
              <a:t>По команде Рефери «</a:t>
            </a:r>
            <a:r>
              <a:rPr lang="ru-RU" sz="2000" dirty="0" err="1"/>
              <a:t>Хадзимэ</a:t>
            </a:r>
            <a:r>
              <a:rPr lang="ru-RU" sz="2000" dirty="0"/>
              <a:t>!» </a:t>
            </a:r>
            <a:r>
              <a:rPr lang="ru-RU" sz="2000" dirty="0" smtClean="0"/>
              <a:t> (</a:t>
            </a:r>
            <a:r>
              <a:rPr lang="ru-RU" sz="2000" dirty="0"/>
              <a:t>в этот момент Рефери выполняет «</a:t>
            </a:r>
            <a:r>
              <a:rPr lang="ru-RU" sz="2000" dirty="0" err="1"/>
              <a:t>сэйкэн</a:t>
            </a:r>
            <a:r>
              <a:rPr lang="ru-RU" sz="2000" dirty="0"/>
              <a:t> </a:t>
            </a:r>
            <a:r>
              <a:rPr lang="ru-RU" sz="2000" dirty="0" err="1"/>
              <a:t>тюдан-дзуки</a:t>
            </a:r>
            <a:r>
              <a:rPr lang="ru-RU" sz="2000" dirty="0"/>
              <a:t>» перед собой) участники начинают поединок.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50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02" y="811068"/>
            <a:ext cx="4563485" cy="1600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РЕФЕРИ ДОЛЖЕН ПОДАТЬ КОМАНДУ «ЯМЭ!» («СТОП!»), ВСТАТЬ МЕЖДУ УЧАСТНИКАМИ И ПРИОСТАНОВИТЬ ПОЕДИНОК В СЛЕДУЮЩИХ СЛУЧАЯХ: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0" y="1164936"/>
            <a:ext cx="5797516" cy="43481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452582" y="2057400"/>
            <a:ext cx="6363854" cy="3811588"/>
          </a:xfrm>
        </p:spPr>
        <p:txBody>
          <a:bodyPr>
            <a:noAutofit/>
          </a:bodyPr>
          <a:lstStyle/>
          <a:p>
            <a:pPr lvl="2"/>
            <a:r>
              <a:rPr lang="ru-RU" sz="2000" dirty="0"/>
              <a:t>К</a:t>
            </a:r>
            <a:r>
              <a:rPr lang="ru-RU" sz="2000" dirty="0" smtClean="0"/>
              <a:t>огда</a:t>
            </a:r>
            <a:r>
              <a:rPr lang="ru-RU" sz="2000" dirty="0"/>
              <a:t>, по мнению Рефери, участник заработал оценку или совершил запрещенное действие, или ситуация требует остановки поединка из соображений безопасности;</a:t>
            </a:r>
          </a:p>
          <a:p>
            <a:pPr lvl="2"/>
            <a:r>
              <a:rPr lang="ru-RU" sz="2000" dirty="0"/>
              <a:t>когда Судьи сигнализируют о нарушении Правил;</a:t>
            </a:r>
          </a:p>
          <a:p>
            <a:pPr lvl="2"/>
            <a:r>
              <a:rPr lang="ru-RU" sz="2000" dirty="0"/>
              <a:t>когда один или оба участника вышли за пределы соревновательной зоны («</a:t>
            </a:r>
            <a:r>
              <a:rPr lang="ru-RU" sz="2000" dirty="0" err="1"/>
              <a:t>дзёгай</a:t>
            </a:r>
            <a:r>
              <a:rPr lang="ru-RU" sz="2000" dirty="0"/>
              <a:t>»);</a:t>
            </a:r>
          </a:p>
          <a:p>
            <a:pPr lvl="2"/>
            <a:r>
              <a:rPr lang="ru-RU" sz="2000" dirty="0"/>
              <a:t>когда один или оба участника упали;</a:t>
            </a:r>
          </a:p>
          <a:p>
            <a:pPr lvl="2"/>
            <a:r>
              <a:rPr lang="ru-RU" sz="2000" dirty="0"/>
              <a:t>когда участник подает условный знак о необходимости привести в порядок доги или защитную экипировку;</a:t>
            </a:r>
          </a:p>
          <a:p>
            <a:pPr lvl="2"/>
            <a:r>
              <a:rPr lang="ru-RU" sz="2000" dirty="0"/>
              <a:t>когда остановить поединок потребовал Старший судья.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8456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СУДЬЕ ВАЖНО ПОМНИТЬ !!!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От качества работы судей, их внешнего вида и соблюдения норм этикета зависят:</a:t>
            </a:r>
          </a:p>
          <a:p>
            <a:r>
              <a:rPr lang="ru-RU" sz="4000" dirty="0" smtClean="0"/>
              <a:t>картинка  боя;</a:t>
            </a:r>
          </a:p>
          <a:p>
            <a:r>
              <a:rPr lang="ru-RU" sz="4000" dirty="0" smtClean="0"/>
              <a:t> отсутствие травм на турнире;</a:t>
            </a:r>
          </a:p>
          <a:p>
            <a:r>
              <a:rPr lang="ru-RU" sz="4000" dirty="0" smtClean="0"/>
              <a:t>общее впечатление о турнире и об организации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361104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4528" y="998826"/>
            <a:ext cx="4194030" cy="3811588"/>
          </a:xfrm>
        </p:spPr>
        <p:txBody>
          <a:bodyPr>
            <a:noAutofit/>
          </a:bodyPr>
          <a:lstStyle/>
          <a:p>
            <a:pPr lvl="0"/>
            <a:r>
              <a:rPr lang="ru-RU" sz="2000" dirty="0"/>
              <a:t>При подсчете голосов Боковых судей Рефери должен отойти на задний край соревновательной площадки, чтобы иметь возможность видеть всех Боковых судей.</a:t>
            </a:r>
          </a:p>
          <a:p>
            <a:r>
              <a:rPr lang="ru-RU" sz="2000" dirty="0" smtClean="0"/>
              <a:t>Рефери </a:t>
            </a:r>
            <a:r>
              <a:rPr lang="ru-RU" sz="2000" dirty="0"/>
              <a:t>считает голоса судей, используя «</a:t>
            </a:r>
            <a:r>
              <a:rPr lang="ru-RU" sz="2000" dirty="0" err="1"/>
              <a:t>сюто</a:t>
            </a:r>
            <a:r>
              <a:rPr lang="ru-RU" sz="2000" dirty="0"/>
              <a:t>» правой руки. Если голоса судей разделились, то Рефери сначала объявляет решение Бокового судьи, сидящего справа от него: ««</a:t>
            </a:r>
            <a:r>
              <a:rPr lang="ru-RU" sz="2000" dirty="0" err="1"/>
              <a:t>широ</a:t>
            </a:r>
            <a:r>
              <a:rPr lang="ru-RU" sz="2000" dirty="0"/>
              <a:t>»!» («Белый!»), ««</a:t>
            </a:r>
            <a:r>
              <a:rPr lang="ru-RU" sz="2000" dirty="0" err="1"/>
              <a:t>ака</a:t>
            </a:r>
            <a:r>
              <a:rPr lang="ru-RU" sz="2000" dirty="0"/>
              <a:t>»!» («Красный!») или «</a:t>
            </a:r>
            <a:r>
              <a:rPr lang="ru-RU" sz="2000" dirty="0" err="1"/>
              <a:t>Хикивакэ</a:t>
            </a:r>
            <a:r>
              <a:rPr lang="ru-RU" sz="2000" dirty="0"/>
              <a:t>!» («Ничья!»). </a:t>
            </a:r>
            <a:endParaRPr lang="ru-RU" sz="2000" dirty="0" smtClean="0"/>
          </a:p>
          <a:p>
            <a:r>
              <a:rPr lang="ru-RU" sz="2000" dirty="0" smtClean="0"/>
              <a:t>В ходе поединка участники стоят лицом друг к другу.</a:t>
            </a:r>
            <a:endParaRPr lang="ru-RU" sz="2000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3" t="20125" r="32984" b="34384"/>
          <a:stretch/>
        </p:blipFill>
        <p:spPr>
          <a:xfrm>
            <a:off x="5683932" y="684257"/>
            <a:ext cx="4974832" cy="52270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886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678" y="1300019"/>
            <a:ext cx="3932237" cy="3811588"/>
          </a:xfrm>
        </p:spPr>
        <p:txBody>
          <a:bodyPr/>
          <a:lstStyle/>
          <a:p>
            <a:r>
              <a:rPr lang="ru-RU" sz="2000" dirty="0"/>
              <a:t>Затем Рефери считает те же решения других Боковых судей. </a:t>
            </a:r>
          </a:p>
          <a:p>
            <a:r>
              <a:rPr lang="ru-RU" sz="2000" dirty="0"/>
              <a:t>Другое решение (решения) судей (судьи) Рефери считает в том же порядке, начиная с правой стороны.  </a:t>
            </a:r>
          </a:p>
          <a:p>
            <a:r>
              <a:rPr lang="ru-RU" sz="2000" dirty="0" smtClean="0"/>
              <a:t>Если </a:t>
            </a:r>
            <a:r>
              <a:rPr lang="ru-RU" sz="2000" dirty="0"/>
              <a:t>большинство Боковых судей показывают одно решение, то Рефери начинает считать голоса с того решения, за которое отдано меньше голосов.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9" t="16694" r="29575" b="39338"/>
          <a:stretch/>
        </p:blipFill>
        <p:spPr>
          <a:xfrm>
            <a:off x="5486400" y="865778"/>
            <a:ext cx="5763171" cy="504549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3348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133" y="1100425"/>
            <a:ext cx="6172200" cy="4629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7134" y="1336963"/>
            <a:ext cx="4498109" cy="3811588"/>
          </a:xfrm>
        </p:spPr>
        <p:txBody>
          <a:bodyPr>
            <a:noAutofit/>
          </a:bodyPr>
          <a:lstStyle/>
          <a:p>
            <a:r>
              <a:rPr lang="ru-RU" sz="2000" dirty="0" smtClean="0"/>
              <a:t>Закончив подсчет </a:t>
            </a:r>
            <a:r>
              <a:rPr lang="ru-RU" sz="2000" dirty="0"/>
              <a:t>всех голосов Рефери объявляет свое решение (в этот момент Рефери подносит свою правую ладонь к груди, объявляя «</a:t>
            </a:r>
            <a:r>
              <a:rPr lang="ru-RU" sz="2000" dirty="0" err="1"/>
              <a:t>Сюшин</a:t>
            </a:r>
            <a:r>
              <a:rPr lang="ru-RU" sz="2000" dirty="0"/>
              <a:t>!») и затем объявляет окончательное решение, определенное большинством голосов. Если Рефери отдает свой голос за решение, которое поддерживает меньшее число голосов, то он должен посчитать свой голос до подсчета большинства голосов. </a:t>
            </a:r>
          </a:p>
          <a:p>
            <a:r>
              <a:rPr lang="ru-RU" sz="2000" dirty="0" smtClean="0"/>
              <a:t>При </a:t>
            </a:r>
            <a:r>
              <a:rPr lang="ru-RU" sz="2000" dirty="0"/>
              <a:t>подсчете используются японские названия числительных: «</a:t>
            </a:r>
            <a:r>
              <a:rPr lang="ru-RU" sz="2000" dirty="0" err="1"/>
              <a:t>ити</a:t>
            </a:r>
            <a:r>
              <a:rPr lang="ru-RU" sz="2000" dirty="0"/>
              <a:t>» («один»), «ни» («два»), «сан» («три»), «си» («четыре»), «</a:t>
            </a:r>
            <a:r>
              <a:rPr lang="ru-RU" sz="2000" dirty="0" err="1"/>
              <a:t>го</a:t>
            </a:r>
            <a:r>
              <a:rPr lang="ru-RU" sz="2000" dirty="0"/>
              <a:t>» («пять»).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0924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109662"/>
            <a:ext cx="6172200" cy="4629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037" y="1004453"/>
            <a:ext cx="4673600" cy="3811588"/>
          </a:xfrm>
        </p:spPr>
        <p:txBody>
          <a:bodyPr>
            <a:no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осле </a:t>
            </a:r>
            <a:r>
              <a:rPr lang="ru-RU" sz="2000" dirty="0"/>
              <a:t>подсчета голосов Судей, объявляет цвет участника, получившего оценку, – «СИРО!» («Белый!») или «АКА!» («Красный!»), название технического действия, принесшего оценку, и зону, куда был нанесен удар (ДЗЁДАН, ТЮДАН, ГЭДАН) и объявляет: «СИРО (АКА) ВАДЗА-АРИ!», одновременно резким движением вытягивая в сторону, в положении СЮТО, ладонью вниз, руку, ближнюю к участнику, получившему оценку.</a:t>
            </a:r>
          </a:p>
          <a:p>
            <a:r>
              <a:rPr lang="ru-RU" sz="2000" dirty="0"/>
              <a:t>Если поединок не окончен с присуждением оценки ВАДЗА-АРИ, Рефери подает участникам команду «КАМАЭТЭ!», а затем команду «ДЗОККО!», чтобы продолжить поединок.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1561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10227" y="557574"/>
            <a:ext cx="3932237" cy="3811588"/>
          </a:xfrm>
        </p:spPr>
        <p:txBody>
          <a:bodyPr/>
          <a:lstStyle/>
          <a:p>
            <a:r>
              <a:rPr lang="ru-RU" sz="2000" dirty="0"/>
              <a:t>Если участник получил оценку «</a:t>
            </a:r>
            <a:r>
              <a:rPr lang="ru-RU" sz="2000" dirty="0" err="1"/>
              <a:t>иппон</a:t>
            </a:r>
            <a:r>
              <a:rPr lang="ru-RU" sz="2000" dirty="0"/>
              <a:t>», то Рефери производит подсчет голосов судей, включая свой голос, и объявляет победу, поднимая руку в направлении победителя и объявляя: ««</a:t>
            </a:r>
            <a:r>
              <a:rPr lang="ru-RU" sz="2000" dirty="0" err="1"/>
              <a:t>Широ</a:t>
            </a:r>
            <a:r>
              <a:rPr lang="ru-RU" sz="2000" dirty="0"/>
              <a:t>» («</a:t>
            </a:r>
            <a:r>
              <a:rPr lang="ru-RU" sz="2000" dirty="0" err="1"/>
              <a:t>ака</a:t>
            </a:r>
            <a:r>
              <a:rPr lang="ru-RU" sz="2000" dirty="0"/>
              <a:t>») «</a:t>
            </a:r>
            <a:r>
              <a:rPr lang="ru-RU" sz="2000" dirty="0" err="1"/>
              <a:t>иппон</a:t>
            </a:r>
            <a:r>
              <a:rPr lang="ru-RU" sz="2000" dirty="0"/>
              <a:t>!» «</a:t>
            </a:r>
            <a:r>
              <a:rPr lang="ru-RU" sz="2000" dirty="0" err="1"/>
              <a:t>Широ</a:t>
            </a:r>
            <a:r>
              <a:rPr lang="ru-RU" sz="2000" dirty="0"/>
              <a:t>» («</a:t>
            </a:r>
            <a:r>
              <a:rPr lang="ru-RU" sz="2000" dirty="0" err="1"/>
              <a:t>ака</a:t>
            </a:r>
            <a:r>
              <a:rPr lang="ru-RU" sz="2000" dirty="0"/>
              <a:t>») но кати!». В этот момент поединок считается оконченным</a:t>
            </a:r>
            <a:r>
              <a:rPr lang="ru-RU" dirty="0"/>
              <a:t>.</a:t>
            </a: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" r="8445"/>
          <a:stretch/>
        </p:blipFill>
        <p:spPr>
          <a:xfrm rot="5400000">
            <a:off x="5918933" y="857530"/>
            <a:ext cx="5988556" cy="50401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735013" y="2906203"/>
            <a:ext cx="4482667" cy="353955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6350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5201660" y="802697"/>
            <a:ext cx="6172200" cy="4873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3533" y="1632528"/>
            <a:ext cx="3932237" cy="3811588"/>
          </a:xfrm>
        </p:spPr>
        <p:txBody>
          <a:bodyPr/>
          <a:lstStyle/>
          <a:p>
            <a:r>
              <a:rPr lang="ru-RU" sz="2000" dirty="0"/>
              <a:t>После подсчета голосов Судей, Рефери называет цвет нарушителя – «СИРО!» («Белый!») или «АКА!» («Красный»), называет нарушение (ХАНСОКУ) и объявляет: «ТЮИ!» («ГЭНТЭН ИТИ!» или «ГЭНТЭН НИ!» или ГЭНТЭН САН! СИККАКУ!» в зависимости от числа нарушений), одновременно вытягивая руку в положении СЮТО в сторону лица нарушителя.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17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0218" y="1256146"/>
            <a:ext cx="4590472" cy="4525818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/>
              <a:t>Когда поединок завершится, и Рефери подаст команду «ЯМЭ!», участники должны встать на свои исходные позиции лицом к Президиуму в ожидании объявления результата. В этот момент участники могут привести свои доги в порядок, повернувшись лицом к Тренеру-секунданту.</a:t>
            </a:r>
          </a:p>
          <a:p>
            <a:r>
              <a:rPr lang="ru-RU" sz="2200" dirty="0" smtClean="0"/>
              <a:t>Рефери </a:t>
            </a:r>
            <a:r>
              <a:rPr lang="ru-RU" sz="2200" dirty="0"/>
              <a:t>отходит к краю соревновательной площадки, чтобы ему было удобнее видеть всех Боковых судей, и подает команду «</a:t>
            </a:r>
            <a:r>
              <a:rPr lang="ru-RU" sz="2200" dirty="0" err="1"/>
              <a:t>Хантэй</a:t>
            </a:r>
            <a:r>
              <a:rPr lang="ru-RU" sz="2200" dirty="0"/>
              <a:t> о-</a:t>
            </a:r>
            <a:r>
              <a:rPr lang="ru-RU" sz="2200" dirty="0" err="1"/>
              <a:t>нэгаи</a:t>
            </a:r>
            <a:r>
              <a:rPr lang="ru-RU" sz="2200" dirty="0"/>
              <a:t> </a:t>
            </a:r>
            <a:r>
              <a:rPr lang="ru-RU" sz="2200" dirty="0" err="1"/>
              <a:t>симас</a:t>
            </a:r>
            <a:r>
              <a:rPr lang="ru-RU" sz="2200" dirty="0"/>
              <a:t>!» («Приготовиться объявить решение!»). Затем по команде Рефери «</a:t>
            </a:r>
            <a:r>
              <a:rPr lang="ru-RU" sz="2200" dirty="0" err="1"/>
              <a:t>Хантэй</a:t>
            </a:r>
            <a:r>
              <a:rPr lang="ru-RU" sz="2200" dirty="0"/>
              <a:t>!» («Объявить решение!») Боковые судьи показывают свои решения флажками и свистками.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804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170" y="1109662"/>
            <a:ext cx="6172200" cy="46291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1672" y="577272"/>
            <a:ext cx="5210897" cy="3811588"/>
          </a:xfrm>
        </p:spPr>
        <p:txBody>
          <a:bodyPr>
            <a:noAutofit/>
          </a:bodyPr>
          <a:lstStyle/>
          <a:p>
            <a:r>
              <a:rPr lang="ru-RU" sz="2000" dirty="0"/>
              <a:t>Рефери считает голоса Боковых судей, используя «</a:t>
            </a:r>
            <a:r>
              <a:rPr lang="ru-RU" sz="2000" dirty="0" err="1"/>
              <a:t>сюто</a:t>
            </a:r>
            <a:r>
              <a:rPr lang="ru-RU" sz="2000" dirty="0"/>
              <a:t>» правой руки.</a:t>
            </a:r>
          </a:p>
          <a:p>
            <a:r>
              <a:rPr lang="ru-RU" sz="2000" dirty="0" smtClean="0"/>
              <a:t>Если </a:t>
            </a:r>
            <a:r>
              <a:rPr lang="ru-RU" sz="2000" dirty="0"/>
              <a:t>голоса судей разделились, то Рефери сначала объявляет решение Судьи, сидящего справа от него: ««</a:t>
            </a:r>
            <a:r>
              <a:rPr lang="ru-RU" sz="2000" dirty="0" err="1"/>
              <a:t>широ</a:t>
            </a:r>
            <a:r>
              <a:rPr lang="ru-RU" sz="2000" dirty="0"/>
              <a:t>»!» («Белый!»), ««</a:t>
            </a:r>
            <a:r>
              <a:rPr lang="ru-RU" sz="2000" dirty="0" err="1"/>
              <a:t>ака</a:t>
            </a:r>
            <a:r>
              <a:rPr lang="ru-RU" sz="2000" dirty="0"/>
              <a:t>»!» («Красный!») или «</a:t>
            </a:r>
            <a:r>
              <a:rPr lang="ru-RU" sz="2000" dirty="0" err="1"/>
              <a:t>Хикивакэ</a:t>
            </a:r>
            <a:r>
              <a:rPr lang="ru-RU" sz="2000" dirty="0"/>
              <a:t>!» («Ничья!»).</a:t>
            </a:r>
          </a:p>
          <a:p>
            <a:r>
              <a:rPr lang="ru-RU" sz="2000" dirty="0" smtClean="0"/>
              <a:t>Затем </a:t>
            </a:r>
            <a:r>
              <a:rPr lang="ru-RU" sz="2000" dirty="0"/>
              <a:t>Рефери считает те же решения других Судей. 	Другое решение (решения) судей (судьи) Рефери считает в том же порядке, начиная с правой стороны.</a:t>
            </a:r>
          </a:p>
          <a:p>
            <a:r>
              <a:rPr lang="ru-RU" sz="2000" dirty="0" smtClean="0"/>
              <a:t>Если </a:t>
            </a:r>
            <a:r>
              <a:rPr lang="ru-RU" sz="2000" dirty="0"/>
              <a:t>большинство судей показывают одно решение, то Рефери начинает считать голоса с того решения, за которое отдано меньше голосов. Если Рефери отдает свой голос за решение, которое поддерживает меньшее число голосов, то он должен посчитать свой голос до подсчета большинства голосов.</a:t>
            </a:r>
          </a:p>
          <a:p>
            <a:pPr lvl="0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403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0218" y="887846"/>
            <a:ext cx="4516581" cy="3811588"/>
          </a:xfrm>
        </p:spPr>
        <p:txBody>
          <a:bodyPr>
            <a:noAutofit/>
          </a:bodyPr>
          <a:lstStyle/>
          <a:p>
            <a:r>
              <a:rPr lang="ru-RU" sz="2000" dirty="0"/>
              <a:t>После подсчета всех голосов Рефери объявляет свое решение (в этот момент Рефери подносит свою правую ладонь к груди, объявляя «</a:t>
            </a:r>
            <a:r>
              <a:rPr lang="ru-RU" sz="2000" dirty="0" err="1"/>
              <a:t>Сюшин</a:t>
            </a:r>
            <a:r>
              <a:rPr lang="ru-RU" sz="2000" dirty="0"/>
              <a:t>!») и затем объявляет окончательное решение объявляя: «</a:t>
            </a:r>
            <a:r>
              <a:rPr lang="ru-RU" sz="2000" dirty="0" err="1"/>
              <a:t>широ</a:t>
            </a:r>
            <a:r>
              <a:rPr lang="ru-RU" sz="2000" dirty="0"/>
              <a:t>» («</a:t>
            </a:r>
            <a:r>
              <a:rPr lang="ru-RU" sz="2000" dirty="0" err="1"/>
              <a:t>ака</a:t>
            </a:r>
            <a:r>
              <a:rPr lang="ru-RU" sz="2000" dirty="0"/>
              <a:t>») но кати», определяемое большинством голосов. В этот момент поединок считается оконченным.</a:t>
            </a:r>
          </a:p>
          <a:p>
            <a:r>
              <a:rPr lang="ru-RU" sz="2000" dirty="0" smtClean="0"/>
              <a:t>При </a:t>
            </a:r>
            <a:r>
              <a:rPr lang="ru-RU" sz="2000" dirty="0"/>
              <a:t>подсчете используются японские названия числительных: «</a:t>
            </a:r>
            <a:r>
              <a:rPr lang="ru-RU" sz="2000" dirty="0" err="1"/>
              <a:t>ити</a:t>
            </a:r>
            <a:r>
              <a:rPr lang="ru-RU" sz="2000" dirty="0"/>
              <a:t>» («Один»), «ни» («Два»), «сан» («Три»), «си» («Четыре»), «</a:t>
            </a:r>
            <a:r>
              <a:rPr lang="ru-RU" sz="2000" dirty="0" err="1"/>
              <a:t>го</a:t>
            </a:r>
            <a:r>
              <a:rPr lang="ru-RU" sz="2000" dirty="0"/>
              <a:t>» («Пять»).</a:t>
            </a:r>
          </a:p>
          <a:p>
            <a:endParaRPr lang="ru-RU" sz="200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5183188" y="987425"/>
            <a:ext cx="6172200" cy="48736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2508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25" y="943407"/>
            <a:ext cx="6172200" cy="4629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69096" y="1352188"/>
            <a:ext cx="4024601" cy="3811588"/>
          </a:xfrm>
        </p:spPr>
        <p:txBody>
          <a:bodyPr>
            <a:normAutofit/>
          </a:bodyPr>
          <a:lstStyle/>
          <a:p>
            <a:r>
              <a:rPr lang="ru-RU" sz="2000" dirty="0"/>
              <a:t>Если участнику присуждается третье штрафное очко ГЭНТЭН САН, то Рефери называет цвет нарушителя – «СИРО!» («Белый!») или «АКА!» («Красный!»), производит подсчет голосов, называет нарушение и объявляет: «ГЭНТЭН САН! СИККАКУ!». Одновременно Рефери делает резкое рубящее движение рукой в положении СЮТО, ладонью вниз, в направлении ног нарушителя</a:t>
            </a:r>
          </a:p>
        </p:txBody>
      </p:sp>
    </p:spTree>
    <p:extLst>
      <p:ext uri="{BB962C8B-B14F-4D97-AF65-F5344CB8AC3E}">
        <p14:creationId xmlns:p14="http://schemas.microsoft.com/office/powerpoint/2010/main" val="408116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ПЕРВЫЙ ВЫХОД </a:t>
            </a:r>
            <a:br>
              <a:rPr lang="ru-RU" b="1" dirty="0" smtClean="0"/>
            </a:br>
            <a:r>
              <a:rPr lang="ru-RU" b="1" dirty="0" smtClean="0"/>
              <a:t>БРИГАДЫ НА ТАТАМИ</a:t>
            </a:r>
            <a:endParaRPr 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81" y="1828584"/>
            <a:ext cx="5801784" cy="4351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08" y="1828584"/>
            <a:ext cx="5807365" cy="43555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653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Далее </a:t>
            </a:r>
            <a:r>
              <a:rPr lang="ru-RU" sz="2000" dirty="0"/>
              <a:t>называет цвет победителя – «СИРО!» («Белый!») или «АКА!» («Красный!») – и объявляет: «СИРО (АКА) НО КАТИ!», – одновременно рубящим движением поднимая вверх, под углом в 45 градусов, в положении СЮТО, ладонью вниз, руку, ближнюю к победителю.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969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083194" cy="3811588"/>
          </a:xfrm>
        </p:spPr>
        <p:txBody>
          <a:bodyPr>
            <a:normAutofit/>
          </a:bodyPr>
          <a:lstStyle/>
          <a:p>
            <a:r>
              <a:rPr lang="ru-RU" sz="2000" dirty="0"/>
              <a:t>Когда решение судей объявлено, по команде Рефери «</a:t>
            </a:r>
            <a:r>
              <a:rPr lang="ru-RU" sz="2000" dirty="0" err="1"/>
              <a:t>Сёмэн</a:t>
            </a:r>
            <a:r>
              <a:rPr lang="ru-RU" sz="2000" dirty="0"/>
              <a:t>-ни!» («Лицом к Президиуму!», в этот момент Рефери вытягивает правую руку с вытянутыми пальцами в направлении Президиума) участники по команде Рефери «</a:t>
            </a:r>
            <a:r>
              <a:rPr lang="ru-RU" sz="2000" dirty="0" err="1"/>
              <a:t>Рэй</a:t>
            </a:r>
            <a:r>
              <a:rPr lang="ru-RU" sz="2000" dirty="0"/>
              <a:t>!» («Поклон!») кланяются Президиуму. Рефери кланяется Президиуму вместе участниками</a:t>
            </a:r>
          </a:p>
        </p:txBody>
      </p:sp>
    </p:spTree>
    <p:extLst>
      <p:ext uri="{BB962C8B-B14F-4D97-AF65-F5344CB8AC3E}">
        <p14:creationId xmlns:p14="http://schemas.microsoft.com/office/powerpoint/2010/main" val="313764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5210897" y="838344"/>
            <a:ext cx="6172200" cy="48736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3420" y="1369362"/>
            <a:ext cx="4202544" cy="3811588"/>
          </a:xfrm>
        </p:spPr>
        <p:txBody>
          <a:bodyPr>
            <a:normAutofit/>
          </a:bodyPr>
          <a:lstStyle/>
          <a:p>
            <a:r>
              <a:rPr lang="ru-RU" sz="2000" dirty="0"/>
              <a:t>По команде Рефери «</a:t>
            </a:r>
            <a:r>
              <a:rPr lang="ru-RU" sz="2000" dirty="0" err="1"/>
              <a:t>Сушин</a:t>
            </a:r>
            <a:r>
              <a:rPr lang="ru-RU" sz="2000" dirty="0"/>
              <a:t>-ни!» («Лицом к Рефери!»; в этот момент Рефери вытягивает руки, сжатые в кулаки, ладонями вверх в направлении участников) участники поворачиваются к Рефери и по его команде «</a:t>
            </a:r>
            <a:r>
              <a:rPr lang="ru-RU" sz="2000" dirty="0" err="1"/>
              <a:t>Рэй</a:t>
            </a:r>
            <a:r>
              <a:rPr lang="ru-RU" sz="2000" dirty="0"/>
              <a:t>!» («Поклон!»; в этот момент Рефери подносит кулаки ладонями вниз к подбородку) кланяются Рефери. Рефери также кланяется участникам</a:t>
            </a:r>
          </a:p>
        </p:txBody>
      </p:sp>
    </p:spTree>
    <p:extLst>
      <p:ext uri="{BB962C8B-B14F-4D97-AF65-F5344CB8AC3E}">
        <p14:creationId xmlns:p14="http://schemas.microsoft.com/office/powerpoint/2010/main" val="116724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424" y="1036638"/>
            <a:ext cx="6172200" cy="46291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8952" y="1445419"/>
            <a:ext cx="4009303" cy="3811588"/>
          </a:xfrm>
        </p:spPr>
        <p:txBody>
          <a:bodyPr>
            <a:normAutofit/>
          </a:bodyPr>
          <a:lstStyle/>
          <a:p>
            <a:r>
              <a:rPr lang="ru-RU" sz="2000" dirty="0"/>
              <a:t>По команде Рефери «О-</a:t>
            </a:r>
            <a:r>
              <a:rPr lang="ru-RU" sz="2000" dirty="0" err="1"/>
              <a:t>тагай</a:t>
            </a:r>
            <a:r>
              <a:rPr lang="ru-RU" sz="2000" dirty="0"/>
              <a:t>-ни!» («Лицом друг к другу!»; в этот момент Рефери вытягивает руки, сжатые в кулаки, ладонями вверх в направлении участников) участники поворачиваются друг к другу и по команде Рефери «РЭЙ!» («Поклон!»; в этот момент Рефери сводит кулаки вместе на уровне груди) кланяются друг другу. При этом Рефери не кланяется</a:t>
            </a:r>
          </a:p>
        </p:txBody>
      </p:sp>
    </p:spTree>
    <p:extLst>
      <p:ext uri="{BB962C8B-B14F-4D97-AF65-F5344CB8AC3E}">
        <p14:creationId xmlns:p14="http://schemas.microsoft.com/office/powerpoint/2010/main" val="24778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0436" y="1771073"/>
            <a:ext cx="4051589" cy="3811588"/>
          </a:xfrm>
        </p:spPr>
        <p:txBody>
          <a:bodyPr>
            <a:normAutofit/>
          </a:bodyPr>
          <a:lstStyle/>
          <a:p>
            <a:r>
              <a:rPr lang="ru-RU" sz="2000" dirty="0"/>
              <a:t>По команде Рефери «</a:t>
            </a:r>
            <a:r>
              <a:rPr lang="ru-RU" sz="2000" dirty="0" err="1" smtClean="0"/>
              <a:t>Акшю</a:t>
            </a:r>
            <a:r>
              <a:rPr lang="ru-RU" sz="2000" dirty="0"/>
              <a:t>!» («Пожать руки!») участники подходят друг к другу и обеими руками пожимают руки и затем покидают соревновательную площадку.</a:t>
            </a:r>
          </a:p>
          <a:p>
            <a:r>
              <a:rPr lang="ru-RU" sz="2000" dirty="0"/>
              <a:t>Перед уходом с соревновательной площадки участники должны сначала поклониться в сторону Президиума и затем – в сторону соревновательной площадки.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5782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ДЕЙСТВИЯ БОКОВЫХ СУДЕЙ (КУМИТЭ)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 rot="5400000">
            <a:off x="5571115" y="978190"/>
            <a:ext cx="6172200" cy="4873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574637"/>
            <a:ext cx="3932237" cy="3811588"/>
          </a:xfrm>
        </p:spPr>
        <p:txBody>
          <a:bodyPr/>
          <a:lstStyle/>
          <a:p>
            <a:r>
              <a:rPr lang="ru-RU" sz="2000" dirty="0"/>
              <a:t>Боковые судьи показывают свои решения флажками, одновременно информируя Рефери о своих решениях свистком. Боковые судьи должны перестать свистеть после того, как Рефери остановил поединок.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4603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29005" y="1393811"/>
            <a:ext cx="5400600" cy="4050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92933" y="1393811"/>
            <a:ext cx="5400600" cy="4050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637252" y="180459"/>
            <a:ext cx="917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ДЗЁГАЙ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63269" y="6119336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MS Mincho"/>
              </a:rPr>
              <a:t>Когда обе ноги участника оказываются за пределами соревновательной зоны, судья легко постукивает по полу флажком, ближайшим к пересечённой границе зоны, сопровождая постукивание частыми короткими свистками.</a:t>
            </a:r>
            <a:endParaRPr lang="ru-RU" sz="1400" dirty="0">
              <a:effectLst/>
              <a:latin typeface="Times New Roman" panose="02020603050405020304" pitchFamily="18" charset="0"/>
              <a:ea typeface="MS Mincho"/>
            </a:endParaRPr>
          </a:p>
        </p:txBody>
      </p:sp>
    </p:spTree>
    <p:extLst>
      <p:ext uri="{BB962C8B-B14F-4D97-AF65-F5344CB8AC3E}">
        <p14:creationId xmlns:p14="http://schemas.microsoft.com/office/powerpoint/2010/main" val="49659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73263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Сигналы ВАДЗА-АРИ и ИППОН должны начинаться с замаха рукой поперек груди, после чего рука выносится в сторону до фиксации в правильном положении.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67970" y="2231200"/>
            <a:ext cx="4352925" cy="3264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6256" y="2231199"/>
            <a:ext cx="4352925" cy="3264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654718" y="620568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MS Mincho"/>
              </a:rPr>
              <a:t>Судья вытягивает руку с флажком соответствующего </a:t>
            </a:r>
            <a:endParaRPr lang="ru-RU" sz="1400" dirty="0" smtClean="0">
              <a:latin typeface="Times New Roman" panose="02020603050405020304" pitchFamily="18" charset="0"/>
              <a:ea typeface="MS Mincho"/>
            </a:endParaRP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MS Mincho"/>
              </a:rPr>
              <a:t>цвета </a:t>
            </a:r>
            <a:r>
              <a:rPr lang="ru-RU" sz="1400" dirty="0">
                <a:latin typeface="Times New Roman" panose="02020603050405020304" pitchFamily="18" charset="0"/>
                <a:ea typeface="MS Mincho"/>
              </a:rPr>
              <a:t>на уровне плеча, давая длинный сильный свисток.</a:t>
            </a:r>
            <a:endParaRPr lang="ru-RU" sz="1400" dirty="0">
              <a:effectLst/>
              <a:latin typeface="Times New Roman" panose="02020603050405020304" pitchFamily="18" charset="0"/>
              <a:ea typeface="MS Mincho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96433" y="617854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ea typeface="MS Mincho"/>
              </a:rPr>
              <a:t>Судья вытягивает руку с флажком </a:t>
            </a:r>
            <a:r>
              <a:rPr lang="ru-RU" sz="1400" dirty="0" smtClean="0">
                <a:latin typeface="Times New Roman" panose="02020603050405020304" pitchFamily="18" charset="0"/>
                <a:ea typeface="MS Mincho"/>
              </a:rPr>
              <a:t>соответствующего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ea typeface="MS Mincho"/>
              </a:rPr>
              <a:t> цвета над </a:t>
            </a:r>
            <a:r>
              <a:rPr lang="ru-RU" sz="1400" dirty="0">
                <a:latin typeface="Times New Roman" panose="02020603050405020304" pitchFamily="18" charset="0"/>
                <a:ea typeface="MS Mincho"/>
              </a:rPr>
              <a:t>головой, давая длинный сильный свисток.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342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r="13383"/>
          <a:stretch/>
        </p:blipFill>
        <p:spPr>
          <a:xfrm rot="5400000">
            <a:off x="5488708" y="340160"/>
            <a:ext cx="5450322" cy="617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2006" y="1826491"/>
            <a:ext cx="3932237" cy="38115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j-lt"/>
              </a:rPr>
              <a:t>НАРУШЕНИЕ ПРАВИЛ</a:t>
            </a:r>
            <a:endParaRPr lang="ru-RU" sz="3200" b="1" dirty="0">
              <a:latin typeface="+mj-lt"/>
            </a:endParaRPr>
          </a:p>
          <a:p>
            <a:endParaRPr lang="ru-RU" sz="2000" dirty="0" smtClean="0"/>
          </a:p>
          <a:p>
            <a:r>
              <a:rPr lang="ru-RU" sz="2000" dirty="0" smtClean="0"/>
              <a:t>Судья </a:t>
            </a:r>
            <a:r>
              <a:rPr lang="ru-RU" sz="2000" dirty="0"/>
              <a:t>сигнализирует о нарушении помахиванием соответствующим флажком сбоку от себя и короткими частыми свистками.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8320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70695" y="779463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76700" y="1845593"/>
            <a:ext cx="4038600" cy="302895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49794" y="3064396"/>
            <a:ext cx="3995936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5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ПЕРВЫЙ ВЫХОД </a:t>
            </a:r>
            <a:br>
              <a:rPr lang="ru-RU" b="1" dirty="0" smtClean="0"/>
            </a:br>
            <a:r>
              <a:rPr lang="ru-RU" b="1" dirty="0" smtClean="0"/>
              <a:t>БРИГАДЫ НА ТАТАМИ</a:t>
            </a:r>
            <a:endParaRPr 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365833"/>
            <a:ext cx="6172200" cy="411680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000" dirty="0"/>
              <a:t>Рефери и Боковые судьи заходят на соревновательную площадку с правого относительно Президиума угла. Первым выходит Рефери. Выходя на соревновательную площадку, каждый из судей должен поклониться и произнести «Осу!» сначала в сторону соревновательной площадки,  а затем в сторону Президиума.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1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9" r="14169"/>
          <a:stretch/>
        </p:blipFill>
        <p:spPr>
          <a:xfrm rot="5400000">
            <a:off x="5751945" y="224706"/>
            <a:ext cx="5385668" cy="617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949036"/>
            <a:ext cx="3932237" cy="3811588"/>
          </a:xfrm>
        </p:spPr>
        <p:txBody>
          <a:bodyPr>
            <a:noAutofit/>
          </a:bodyPr>
          <a:lstStyle/>
          <a:p>
            <a:r>
              <a:rPr lang="ru-RU" sz="2000" dirty="0"/>
              <a:t>Если Судья не мог видеть техническое действие (ВАДЗА) или нарушение (ХАНСОКУ) и понимает сигналы, которые другие судьи подают флажками или свистками, или команду Рефери, Судья должен показать МИЭДЗУ, скрестив флажки перед лицом, сопроводив это действие одним коротким свистком.</a:t>
            </a:r>
          </a:p>
          <a:p>
            <a:r>
              <a:rPr lang="ru-RU" sz="2000" dirty="0"/>
              <a:t>Если судья не мог видеть техническое действие (ВАДЗА) или нарушение (ХАНСОКУ), о котором сигнализировали Рефери и другие Судьи, то он не должен присоединяться к другим Судьям, а должен показать МИЭДЗУ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4773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r="20390"/>
          <a:stretch>
            <a:fillRect/>
          </a:stretch>
        </p:blipFill>
        <p:spPr>
          <a:xfrm rot="5400000">
            <a:off x="5832475" y="338138"/>
            <a:ext cx="4873625" cy="617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000" dirty="0"/>
              <a:t>МИТОМЭДЗУ означает: «Я не согласен с решением других судей».</a:t>
            </a:r>
          </a:p>
          <a:p>
            <a:r>
              <a:rPr lang="ru-RU" sz="2000" dirty="0"/>
              <a:t>Судья скрещивает руки с флажками, а затем резко разводит их в стороны и вниз перед животом. Движение повторяется несколько раз, сопровождаемое двумя короткими свистками.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750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45129" y="1544791"/>
            <a:ext cx="5088566" cy="3816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58304" y="1544792"/>
            <a:ext cx="5088566" cy="3816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477555" y="327922"/>
            <a:ext cx="1513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МИТОМЭДЗУ</a:t>
            </a:r>
          </a:p>
        </p:txBody>
      </p:sp>
    </p:spTree>
    <p:extLst>
      <p:ext uri="{BB962C8B-B14F-4D97-AF65-F5344CB8AC3E}">
        <p14:creationId xmlns:p14="http://schemas.microsoft.com/office/powerpoint/2010/main" val="152459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3897" y="586509"/>
            <a:ext cx="3932237" cy="1600200"/>
          </a:xfrm>
        </p:spPr>
        <p:txBody>
          <a:bodyPr/>
          <a:lstStyle/>
          <a:p>
            <a:r>
              <a:rPr lang="ru-RU" b="1" dirty="0" smtClean="0"/>
              <a:t>ХИКИВАККИ (НИЧЬЯ)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/>
        </p:blipFill>
        <p:spPr>
          <a:xfrm rot="5400000">
            <a:off x="5645007" y="922771"/>
            <a:ext cx="6172200" cy="4873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73897" y="2389909"/>
            <a:ext cx="3932237" cy="3811588"/>
          </a:xfrm>
        </p:spPr>
        <p:txBody>
          <a:bodyPr/>
          <a:lstStyle/>
          <a:p>
            <a:r>
              <a:rPr lang="ru-RU" sz="2000" dirty="0"/>
              <a:t>По команде Рефери «ХАНТЭЙ!» Судья скрещивает флажки перед животом одновременно с сильным длинным свистком.</a:t>
            </a:r>
          </a:p>
          <a:p>
            <a:r>
              <a:rPr lang="ru-RU" sz="2000" dirty="0"/>
              <a:t>Рефери скрещивает руки, а затем разводит их в стороны в положении СЮТО с ладонями, обращенными к нему.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47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9160" y="4987925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Честного, объективного и не предвзятого судейства коллеги! Осу!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86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ВЫПОЛНЕНИЕ ПОКЛОНА В СТОРОНУ ПРЕЗИДИУМА </a:t>
            </a:r>
            <a:br>
              <a:rPr lang="ru-RU" b="1" dirty="0" smtClean="0"/>
            </a:br>
            <a:r>
              <a:rPr lang="ru-RU" b="1" dirty="0" smtClean="0"/>
              <a:t>(ШОМЭН-НИ РЭЙ)</a:t>
            </a:r>
            <a:endParaRPr 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365833"/>
            <a:ext cx="6172199" cy="411680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Бригада обходит соревновательную площадку с правой относительно Президиума стороны и выстраивается (в порядке Судья / Судья / Рефери /Судья / Судья) на противоположной от Президиума стороне соревновательной площадки за границей соревновательной зоны, при этом Рефери стоит внутри опасной зоны на шаг впереди Боковых судей.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3840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6086" y="337415"/>
            <a:ext cx="1093816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ВЫПОЛНЕНИЕ ПОКЛОНА В СТОРОНУ ПРЕЗИДИУМА</a:t>
            </a:r>
            <a:br>
              <a:rPr lang="ru-RU" b="1" dirty="0" smtClean="0"/>
            </a:br>
            <a:r>
              <a:rPr lang="ru-RU" sz="2200" dirty="0" smtClean="0"/>
              <a:t>Рефери </a:t>
            </a:r>
            <a:r>
              <a:rPr lang="ru-RU" sz="2200" dirty="0"/>
              <a:t>подает команды:</a:t>
            </a:r>
            <a:br>
              <a:rPr lang="ru-RU" sz="2200" dirty="0"/>
            </a:br>
            <a:r>
              <a:rPr lang="ru-RU" sz="2200" dirty="0" smtClean="0"/>
              <a:t>«</a:t>
            </a:r>
            <a:r>
              <a:rPr lang="ru-RU" sz="2200" dirty="0" err="1" smtClean="0"/>
              <a:t>Шомэн</a:t>
            </a:r>
            <a:r>
              <a:rPr lang="ru-RU" sz="2200" dirty="0" smtClean="0"/>
              <a:t>-ни </a:t>
            </a:r>
            <a:r>
              <a:rPr lang="ru-RU" sz="2200" dirty="0" err="1"/>
              <a:t>рэй</a:t>
            </a:r>
            <a:r>
              <a:rPr lang="ru-RU" sz="2200" dirty="0"/>
              <a:t>!» (Рефери и Боковые судьи кланяются с произнесением «Осу!»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в </a:t>
            </a:r>
            <a:r>
              <a:rPr lang="ru-RU" sz="2200" dirty="0"/>
              <a:t>сторону судейского стола</a:t>
            </a:r>
            <a:r>
              <a:rPr lang="ru-RU" sz="2200" dirty="0" smtClean="0"/>
              <a:t>)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6" t="33102" r="34668" b="33295"/>
          <a:stretch/>
        </p:blipFill>
        <p:spPr>
          <a:xfrm>
            <a:off x="382217" y="2185842"/>
            <a:ext cx="5268636" cy="4351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1" t="34161" r="33955" b="32682"/>
          <a:stretch/>
        </p:blipFill>
        <p:spPr>
          <a:xfrm>
            <a:off x="5985168" y="2185835"/>
            <a:ext cx="5885463" cy="4351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354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7279" y="1048327"/>
            <a:ext cx="3932237" cy="1600200"/>
          </a:xfrm>
        </p:spPr>
        <p:txBody>
          <a:bodyPr/>
          <a:lstStyle/>
          <a:p>
            <a:pPr algn="ctr"/>
            <a:r>
              <a:rPr lang="ru-RU" b="1" dirty="0" smtClean="0"/>
              <a:t>РАЗВОРОТ В СТОРОНУ ЗРИТЕЛЕЙ (МАВАТТЭ)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366837"/>
            <a:ext cx="61722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507279" y="3046412"/>
            <a:ext cx="3932237" cy="3811588"/>
          </a:xfrm>
        </p:spPr>
        <p:txBody>
          <a:bodyPr/>
          <a:lstStyle/>
          <a:p>
            <a:r>
              <a:rPr lang="ru-RU" sz="2000" dirty="0"/>
              <a:t>«</a:t>
            </a:r>
            <a:r>
              <a:rPr lang="ru-RU" sz="2000" dirty="0" err="1"/>
              <a:t>Маваттэ</a:t>
            </a:r>
            <a:r>
              <a:rPr lang="ru-RU" sz="2000" dirty="0"/>
              <a:t>!» (Рефери и Боковые судьи поворачиваются на 180°);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38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3382</Words>
  <Application>Microsoft Office PowerPoint</Application>
  <PresentationFormat>Широкоэкранный</PresentationFormat>
  <Paragraphs>232</Paragraphs>
  <Slides>64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71" baseType="lpstr">
      <vt:lpstr>Arial</vt:lpstr>
      <vt:lpstr>Bahnschrift Light Condensed</vt:lpstr>
      <vt:lpstr>Calibri</vt:lpstr>
      <vt:lpstr>Calibri Light</vt:lpstr>
      <vt:lpstr>MS Mincho</vt:lpstr>
      <vt:lpstr>Times New Roman</vt:lpstr>
      <vt:lpstr>Тема Office</vt:lpstr>
      <vt:lpstr>Терминология, жесты рефери и боковых судей при работе на татами </vt:lpstr>
      <vt:lpstr>СУДЕЙСКИЙ КОРПУС ПЕРВОГО  ВСЕРОССИЙСКОГО ТУРНИРА</vt:lpstr>
      <vt:lpstr>ДЕВИЗ СУДЕЙ КИОКУШИН:</vt:lpstr>
      <vt:lpstr>СУДЬЕ ВАЖНО ПОМНИТЬ !!!</vt:lpstr>
      <vt:lpstr>ПЕРВЫЙ ВЫХОД  БРИГАДЫ НА ТАТАМИ</vt:lpstr>
      <vt:lpstr>ПЕРВЫЙ ВЫХОД  БРИГАДЫ НА ТАТАМИ</vt:lpstr>
      <vt:lpstr>ВЫПОЛНЕНИЕ ПОКЛОНА В СТОРОНУ ПРЕЗИДИУМА  (ШОМЭН-НИ РЭЙ)</vt:lpstr>
      <vt:lpstr> ВЫПОЛНЕНИЕ ПОКЛОНА В СТОРОНУ ПРЕЗИДИУМА Рефери подает команды: «Шомэн-ни рэй!» (Рефери и Боковые судьи кланяются с произнесением «Осу!»  в сторону судейского стола) </vt:lpstr>
      <vt:lpstr>РАЗВОРОТ В СТОРОНУ ЗРИТЕЛЕЙ (МАВАТТЭ)</vt:lpstr>
      <vt:lpstr>ПОКЛОН ЗРИТЕЛЯМ (РЭЙ)</vt:lpstr>
      <vt:lpstr>РАЗВОРОТ ЛИЦОМ  ДРУГ К ДРУГУ  (МАВАТТЭ)</vt:lpstr>
      <vt:lpstr>ПОКЛОН ДРУГ ДРУГУ</vt:lpstr>
      <vt:lpstr>ЗАНЯТЬ СВОИ  РАБОЧИЕ МЕСТА</vt:lpstr>
      <vt:lpstr>Презентация PowerPoint</vt:lpstr>
      <vt:lpstr>СБОР СУДЕЙ  (ФУКУШИН ШЮГО)</vt:lpstr>
      <vt:lpstr>СМЕНА СУДЕЙСКИХ БРИГАД</vt:lpstr>
      <vt:lpstr>Презентация PowerPoint</vt:lpstr>
      <vt:lpstr>Презентация PowerPoint</vt:lpstr>
      <vt:lpstr>ВЫПОЛНЯЕТСЯ ПОКЛОН ДРУГ ДРУГ (РЭЙ)</vt:lpstr>
      <vt:lpstr>Презентация PowerPoint</vt:lpstr>
      <vt:lpstr>Презентация PowerPoint</vt:lpstr>
      <vt:lpstr>Презентация PowerPoint</vt:lpstr>
      <vt:lpstr>СОРЕВНОВАНИЯ ПО КАТА </vt:lpstr>
      <vt:lpstr>ПЕРЕЧЕНЬ ОБЯЗАТЕЛЬНЫХ КАТА</vt:lpstr>
      <vt:lpstr>Презентация PowerPoint</vt:lpstr>
      <vt:lpstr>Презентация PowerPoint</vt:lpstr>
      <vt:lpstr>В дисциплине «ката-группа» при выходе на соревновательную площадку участники выстраиваются в диагональ от рефери к углу татами, как показано на рисунках ниже.</vt:lpstr>
      <vt:lpstr>СОРЕВНОВАНИЯ ПО КУМИТЭ Временной регламент поединка </vt:lpstr>
      <vt:lpstr>ВАЖНО!</vt:lpstr>
      <vt:lpstr>ЖЕСТЫ РЕФЕРИ И БОКОВЫХ СУДЕЙ ПРИ СУДЕЙСТВЕ КУМИТЭ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РЕФЕРИ ДОЛЖЕН ПОДАТЬ КОМАНДУ «ЯМЭ!» («СТОП!»), ВСТАТЬ МЕЖДУ УЧАСТНИКАМИ И ПРИОСТАНОВИТЬ ПОЕДИНОК В СЛЕДУЮЩИХ СЛУЧАЯХ: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ДЕЙСТВИЯ БОКОВЫХ СУДЕЙ (КУМИТЭ)</vt:lpstr>
      <vt:lpstr>Презентация PowerPoint</vt:lpstr>
      <vt:lpstr>Сигналы ВАДЗА-АРИ и ИППОН должны начинаться с замаха рукой поперек груди, после чего рука выносится в сторону до фиксации в правильном положении.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ХИКИВАККИ (НИЧЬЯ)</vt:lpstr>
      <vt:lpstr>Честного, объективного и не предвзятого судейства коллеги! Осу!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56</cp:revision>
  <dcterms:created xsi:type="dcterms:W3CDTF">2021-12-14T14:02:06Z</dcterms:created>
  <dcterms:modified xsi:type="dcterms:W3CDTF">2022-10-07T09:37:34Z</dcterms:modified>
</cp:coreProperties>
</file>